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79"/>
  </p:notesMasterIdLst>
  <p:sldIdLst>
    <p:sldId id="269" r:id="rId2"/>
    <p:sldId id="264" r:id="rId3"/>
    <p:sldId id="392" r:id="rId4"/>
    <p:sldId id="271" r:id="rId5"/>
    <p:sldId id="393" r:id="rId6"/>
    <p:sldId id="394" r:id="rId7"/>
    <p:sldId id="395" r:id="rId8"/>
    <p:sldId id="399" r:id="rId9"/>
    <p:sldId id="397" r:id="rId10"/>
    <p:sldId id="398" r:id="rId11"/>
    <p:sldId id="396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13" r:id="rId22"/>
    <p:sldId id="463" r:id="rId23"/>
    <p:sldId id="352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384" r:id="rId61"/>
    <p:sldId id="385" r:id="rId62"/>
    <p:sldId id="386" r:id="rId63"/>
    <p:sldId id="387" r:id="rId64"/>
    <p:sldId id="452" r:id="rId65"/>
    <p:sldId id="390" r:id="rId66"/>
    <p:sldId id="389" r:id="rId67"/>
    <p:sldId id="453" r:id="rId68"/>
    <p:sldId id="454" r:id="rId69"/>
    <p:sldId id="455" r:id="rId70"/>
    <p:sldId id="456" r:id="rId71"/>
    <p:sldId id="457" r:id="rId72"/>
    <p:sldId id="458" r:id="rId73"/>
    <p:sldId id="459" r:id="rId74"/>
    <p:sldId id="460" r:id="rId75"/>
    <p:sldId id="461" r:id="rId76"/>
    <p:sldId id="464" r:id="rId77"/>
    <p:sldId id="462" r:id="rId78"/>
  </p:sldIdLst>
  <p:sldSz cx="7315200" cy="4114800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  <p:embeddedFont>
      <p:font typeface="Helvetica" panose="020B0604020202020204" pitchFamily="34" charset="0"/>
      <p:regular r:id="rId86"/>
      <p:bold r:id="rId87"/>
      <p:italic r:id="rId88"/>
      <p:boldItalic r:id="rId89"/>
    </p:embeddedFont>
    <p:embeddedFont>
      <p:font typeface="나눔스퀘어라운드 Bold" panose="020B0600000101010101" pitchFamily="50" charset="-127"/>
      <p:bold r:id="rId90"/>
    </p:embeddedFont>
    <p:embeddedFont>
      <p:font typeface="나눔스퀘어라운드 ExtraBold" panose="020B0600000101010101" pitchFamily="50" charset="-127"/>
      <p:bold r:id="rId91"/>
    </p:embeddedFont>
    <p:embeddedFont>
      <p:font typeface="나눔스퀘어라운드 Regular" panose="020B0600000101010101" pitchFamily="50" charset="-127"/>
      <p:regular r:id="rId92"/>
    </p:embeddedFont>
    <p:embeddedFont>
      <p:font typeface="함초롬바탕" panose="02030504000101010101" pitchFamily="18" charset="-127"/>
      <p:regular r:id="rId93"/>
      <p:bold r:id="rId94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9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665" userDrawn="1">
          <p15:clr>
            <a:srgbClr val="A4A3A4"/>
          </p15:clr>
        </p15:guide>
        <p15:guide id="4" pos="943" userDrawn="1">
          <p15:clr>
            <a:srgbClr val="A4A3A4"/>
          </p15:clr>
        </p15:guide>
        <p15:guide id="5" orient="horz" pos="616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13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F41"/>
    <a:srgbClr val="002060"/>
    <a:srgbClr val="EA2A8A"/>
    <a:srgbClr val="00E7AE"/>
    <a:srgbClr val="5C8EFF"/>
    <a:srgbClr val="434DFF"/>
    <a:srgbClr val="599DFD"/>
    <a:srgbClr val="323856"/>
    <a:srgbClr val="FF00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65298" autoAdjust="0"/>
  </p:normalViewPr>
  <p:slideViewPr>
    <p:cSldViewPr snapToGrid="0">
      <p:cViewPr varScale="1">
        <p:scale>
          <a:sx n="139" d="100"/>
          <a:sy n="139" d="100"/>
        </p:scale>
        <p:origin x="1416" y="114"/>
      </p:cViewPr>
      <p:guideLst>
        <p:guide orient="horz" pos="1999"/>
        <p:guide pos="2304"/>
        <p:guide pos="3665"/>
        <p:guide pos="943"/>
        <p:guide orient="horz" pos="616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3137001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0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문제해결’이란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시작 상태에서 목표 상태까지 순서대로 어떤 과정을 거쳐 찾아가는 것을 뜻합니다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3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살펴본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찾기의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문제해결은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출발점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도착점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순서대로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길을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찾아가는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것이죠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두기에서는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처음에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바둑돌이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아무것도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없는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시작하여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내가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이기게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차례대로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찾아가는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과정입니다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51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사람이 늑대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양배추를 싣고 강을 건너려고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여기서 중요한 조건이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배에는 사람 외에 단 한 가지만 더 실을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그런데 늑대가 양이 단둘이 있으면 늑대는 양을 잡아 먹어버리고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양과 양배추가 단둘이 있으면 양이 양배추를 다 먹어버립니다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 조건을 모두 생각하면서 모든 것을 안전하게 옮기려면 최소 몇 번 강을 건너야 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0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10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사람이 늑대를 데리고 강을 먼저 건너면 어떻게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다음과 같이 표현해보겠습니다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동그라미에서 다음 동그라미로 이동하는 것은 화살표로 표현하고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화살표가 그어질 때마다 강을 한번 건넌 것을 의미합니다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ko-KR" altLang="en-US" dirty="0"/>
              <a:t>이렇게 해보니</a:t>
            </a:r>
            <a:r>
              <a:rPr lang="en-US" altLang="ko-KR" dirty="0"/>
              <a:t>, </a:t>
            </a:r>
            <a:r>
              <a:rPr lang="ko-KR" altLang="en-US" dirty="0"/>
              <a:t>양과 양배추가 둘이 남아서 실패하겠네요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3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사람이 양을 데리고 강을 먼저 건너를 경우를 생각해볼까요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다음과 같이 하다 보면 모두를 안전하게 옮길 수 있을지도 모르겠네요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1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36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7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모든 것을 안전하게 옮기기 위한 순서를 잘 찾았나요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시작 상태에서 목표 상태까지 가는 순서를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경로’라고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문제를 해결하기 위한 경로는 여러 개가 생길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그렇다면 여러 가지 경로 중에 어떤 것을 선택하는 것이 좋을까요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맞습니다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빠르게 문제를 해결하는 경로를 찾는 것이 좋겠죠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여기서는 경로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선택하는 것이 좋습니다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9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지도에서 여러분이 시작 상태에 있고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 지점인 우체국으로 간다고 생각해보세요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우체국으로 가기 위해 여러분은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중에 어떤 길을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선택하실건가요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맞습니다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경험상 우리는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출발하는 것이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우체국에 더 빨리 도달할 것이라는 것을 압니다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탐색 알고리즘 중에서는 사람의 지식과 경험을 사용하여 가장 빠른 경로를 효율적으로 찾는 것이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이것을 ‘휴리스틱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탐색’이라고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 알고리즘 중에서도 사람의 지식과 경험을 녹여 만든 휴리스틱 탐색은 인공지능의 영역이라고 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인공지능은 사람이 가진 지적인 능력을 컴퓨터로 구현한 것이기 때문입니다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휴리스틱 탐색 알고리즘을 사용하면 미로 찾기도 금방 해결할 수 있고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오목 게임도 이길 수 있게 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8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지도에서 여러분이 시작 상태에 있고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 지점인 우체국으로 간다고 생각해보세요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우체국으로 가기 위해 여러분은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중에 어떤 길을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선택하실건가요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맞습니다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경험상 우리는 경로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출발하는 것이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우체국에 더 빨리 도달할 것이라는 것을 압니다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탐색 알고리즘 중에서는 사람의 지식과 경험을 사용하여 가장 빠른 경로를 효율적으로 찾는 것이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이것을 ‘휴리스틱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탐색’이라고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 알고리즘 중에서도 사람의 지식과 경험을 녹여 만든 휴리스틱 탐색은 인공지능의 영역이라고 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인공지능은 사람이 가진 지적인 능력을 컴퓨터로 구현한 것이기 때문입니다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휴리스틱 탐색 알고리즘을 사용하면 미로 찾기도 금방 해결할 수 있고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오목 게임도 이길 수 있게 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66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해결하는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프로그램의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사례를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살펴봅시다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내비게이션은 현재 위치에서 목적지까지 가는 많은 경로들 중 가장 효율적인 길을 탐색하여 알려줍니다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최근의 내비게이션은 탐색 알고리즘 외에도 다양한 기술이 포함되어 있지만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기본적인 원리는 휴리스틱 탐색에 기초를 두고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4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오목 게임을 탐색 알고리즘으로 해결할 수 있듯이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체스 경기도 그렇게 할 수 있답니다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딥 블루는 탐색 알고리즘으로 만들어진 체스 프로그램으로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1997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세계 체스 챔피언을 이긴 최초의 컴퓨터입니다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바둑 역시 이러한 탐색 알고리즘을 이용한 인공지능 프로그램을 만들었는데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최근에 나온 알파고는 여기에 추가로 기계학습 기법도 합쳐져서 아주 강력한 인공지능이 되었습니다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기계학습이 무엇인지는 나중에 함께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67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미로 찾기 인공지능은 출발점에서 갈 수 있는 다양한 경로들 중 도착지로 향하는 가장 빠른 길을 탐색합니다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미로 찾기 문제는 다양한 탐색 알고리즘으로 해결할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35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틱택토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게임에서 승리할 수 있는 선이 몇 개 인지 세 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(1)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과 같이 놓았을 때는 승리할 수 있는 승리선은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개가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(2)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와 같이 놓았을 때는 승리선은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개가 나오기 때문에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(1)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보다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(2)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 더 이길 확률이 높은 선택이라고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이것은 휴리스틱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즉 사람의 경험적 지식의 예시 중 하나입니다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문제라도 여러 가지 다른 휴리스틱이 있을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이처럼 휴리스틱을 사용하여 내 차례에서 내가 이길 수 있는 가능성이 큰 것을 효율적으로 선택하여 문제를 해결하는 것이 휴리스틱 탐색입니다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94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40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41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우리는 무언가를 관찰했을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관찰이나 질문을 통해 새롭게 입력된 정보와 우리가 이미 알고 있는 지식을 바탕으로 어떤 새로운 것을 논리적으로 추론하기도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예를 들어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어떤 학생이 대한 고등학교의 교복을 입고 있다고 생각해봅시다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우리는 그 학생이 입은 교복만 보고도 대한 고등학교의 학생이라는 것을 추론할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9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추론 과정을 조금 자세히 살펴보면 다음과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61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83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무언가가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관찰되면서 입력된 정보와 우리가 이미 알고 있는 지식을 비교하여 새로운 사실을 논리적으로 추론할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다섯 고개 놀이도 논리적 추론의 한 예시입니다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정보가 입력되면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힌트가 주어지면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이미 알고 있는 지식을 바탕으로 정답이 무엇인지를 추론하는 거죠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논리적 추론은 컴퓨터가 문제를 해결하는 또 다른 방법 중 하나입니다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이번에는 논리적 추론을 바탕으로 컴퓨터가 문제를 해결하는 방법을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21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 논리적 추론을 바탕으로 만들어진 인공지능을 전문가 시스템이라고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전문가 시스템은 사람 전문가가 가지고 있는 지식을 어떤 규칙의 형태로 만들어 컴퓨터에 저장해 놓고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문제가 주어졌을 때 그 지식을 사용해 해결합니다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전문가 시스템을 활용하면 사람 전문가가 부족한 상황에서도 전문가처럼 문제를 해결할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이 전문가 시스템은 몇 가지 한계를 가지고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사람의 지식을 모두 규칙 형태로 표현하여 저장하는 것은 매우 어려운 일입니다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전문가마다 가지고 있는 규칙이 다른 경우도 많아 하나의 공통된 규칙을 정하기가 어렵습니다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9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 논리적 추론을 바탕으로 만들어진 인공지능을 전문가 시스템이라고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전문가 시스템은 사람 전문가가 가지고 있는 지식을 어떤 규칙의 형태로 만들어 컴퓨터에 저장해 놓고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문제가 주어졌을 때 그 지식을 사용해 해결합니다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전문가 시스템을 활용하면 사람 전문가가 부족한 상황에서도 전문가처럼 문제를 해결할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이 전문가 시스템은 몇 가지 한계를 가지고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사람의 지식을 모두 규칙 형태로 표현하여 저장하는 것은 매우 어려운 일입니다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전문가마다 가지고 있는 규칙이 다른 경우도 많아 하나의 공통된 규칙을 정하기가 어렵습니다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44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엘리자는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1964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년에 개발된 대화 시스템입니다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엘리자와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인간이 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문장씩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주고 받을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엘리자에는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‘상대방이 “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안녕”이라고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말하면 “만나서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반가워”라고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답한다’ 등의 규칙이 저장되어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그래서 사람이 무언가를 입력하면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엘리자는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어떤 말이 입력되는지를 관찰한 뒤 저장된 규칙에 따라 대답을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2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완벽한 대화는 아니지만 요즘에 사용하는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챗봇들은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이러한 원리에서 발전해온 것입니다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44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1970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년대 초에 만들어진 전문가 시스템인 마이신은 환자의 병을 진단하고 약을 처방해주는 의료 인공지능입니다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마이신에는 의사들이 생각한 전문 지식 규칙이 약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 정도 들어가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마이신은 환자에게 질문을 하여 답을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입력받으면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저장된 규칙에 따라 그 환자가 병에 걸렸는지를 판단하고 약을 처방해 줍니다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마이신은 약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69%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정도의 정확도를 보여주었습니다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22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 왓슨은 미국의 유명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TV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쇼에 출연해 우승을 차지하였습니다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 왓슨은 퀴즈의 질문을 이해하고 답을 하는 인공지능 프로그램입니다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당시 왓슨은 전문가 시스템을 바탕으로 다양한 분야에 걸친 지식이 들어가 있어 퀴즈 문제에 대한 정답을 찾을 수 있었습니다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최근 왓슨은 여기에서 더욱 발전하여 최근 인공지능 기술을 바탕으로 의료 등 다양한 분야에 사용되고 있기도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48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85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4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위의 미로 찾기 퍼즐을 한 번 풀어보세요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길을 찾으셨나요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미로 찾기는 우리가 살면서 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번쯤은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접해보았을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친숙한 문제입니다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복잡한 길을 찾아 출발점에서 시작해서 도착점까지 도달하는 퍼즐이지요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6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36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30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7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5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064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67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시작하기에 앞서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프로그램의 전체 개요를 먼저 살펴보겠습니다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프로그램은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인트로’와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‘메인’ 두 개의 장면으로 구성되어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장면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1-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인트로에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사용되는 오브젝트는 다음과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중에서 코딩이 들어가는 오브젝트는 ‘다음’ 글상자와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엔트리봇’입니다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부엉이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고슴도치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독수리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판다 오브젝트에는 따로 코딩을 위한 블록이 조립되지 않습니다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‘다음’ 글상자와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오브젝트가 수행하는 일은 다음과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352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‘특징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1~5’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이 프로그램에서 사용되는 변수입니다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프로그램에서는 다음과 같은 변수들을 사용합니다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여러분은 미로 찾기를 할 때 어떻게 길을 찾았나요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어떤 방법으로 길을 찾을지 생각해두고 퍼즐을 풀지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않았어도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분명 여러분이 퍼즐을 해결한 데에는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여러분만의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문제 해결하는 방법이 있었을 겁니다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여러분이 어떤 흐름으로 퍼즐을 풀었는지 잠시 생각해보고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자신이 문제를 해결한 규칙을 친구들의 방법과 비교해보세요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컴퓨터도 여러분처럼 미로 찾기 문제를 해결할 수 있답니다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이러한 문제를 어떻게 해결할 수 있을까요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컴퓨터가 미로 찾기 문제를 해결하는 방법도 여러분의 방법과 비슷할까요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이제부터 컴퓨터가 이와 같은 문제를 해결하는 방법을 함께 알아봅시다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168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‘특징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1~5’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이 프로그램에서 사용되는 변수입니다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프로그램에서는 다음과 같은 변수들을 사용합니다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93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장면에서는 다음과 같은 오브젝트들이 사용됩니다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중에서 코딩이 들어가는 오브젝트는 ‘다음’ 글상자와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엔트리봇’입니다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부엉이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고슴도치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독수리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판다 오브젝트에는 따로 코딩을 위한 블록이 조립되지 않습니다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947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‘다음’ 글상자와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오브젝트가 수행하는 일은 다음과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911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‘다음’ 글상자와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오브젝트가 수행하는 일은 다음과 같습니다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54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공유주소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http://naver.me/5w5F9uKr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729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 번째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인트로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장면의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오브젝트는 다음과 같이 블록이 조립되어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부터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까지의 값을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정하여 초기화합니다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이후에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1~5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에는 사용자의 응답에 따라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0, 1,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저장됩니다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27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인트로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장면의 ‘다음’ 글상자에는 다음과 같은 블록이 조립되어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프로그램을 시작한 뒤 ‘다음’ 글자를 누르면 다음 장면이 시작됩니다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45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이제 ‘메인’ 장면으로 넘어갑시다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다시실행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버튼’ 오브젝트를 클릭하면 프로그램이 초기화되고 ‘메인’ 장면이 다시 시작됩니다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8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오브젝트는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질문에 대해 사용자가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예’라고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선택할 때 클릭합니다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오브젝트를 클릭하면 ‘현재 답변’ 변수에는 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저장되고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질문번호’ 변수에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더합니다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x’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오브젝트는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질문에 대해 사용자가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아니오’라고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선택할 때 클릭합니다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오브젝트를 클릭하면 ‘현재 답변’ 변수에는 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저장되고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‘?’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오브젝트와 마찬가지로 ‘질문번호’ 변수에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더합니다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오브젝트는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엔트리봇의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질문에 대해 사용자가 정답을 잘 모를 때 클릭합니다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질문을 받은 뒤 이 오브젝트를 클릭하면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 답변’ 변수에는 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저장되고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질문번호’ 변수에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더합니다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800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장면이 시작되었을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다음과 같이 변수들을 초기화합니다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 사용자에게 질문을 한 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_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것’이라는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신호를 보냅니다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6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여러분 오목 게임을 해본 적이 있나요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오목을 둘 때 자신의 차례가 되면 위의 그림처럼 머릿속으로 바둑돌 위치에 따라 결과가 어떻게 될지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어디에 내 바둑돌을 놓는 것이 유리한지를 생각하면서 게임을 할 겁니다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여러분의 바둑돌을 놓을 수 있는 많은 곳들 중 가장 좋은 곳이 어디인지를 생각합니다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이처럼 여러 개의 후보들 중에서 더 좋은 것을 찾는 것을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탐색’이라고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주제에서는 문제해결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중에서도 탐색을 통한 문제해결에 대해 알아보려고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680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‘입력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_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관찰된 것’ 신호를 받았을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‘맞으면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아니면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X,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모르겠으면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클릭하세요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정답은 딱 한번만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클릭해주세요’라고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말을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질문번호’가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다리가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개인가요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묻습니다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사용자의 답변이 담긴 ‘현재 답변’ 변수의 값을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변수에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이어서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다리가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 질문으로 가시가 있는지를 묻고 답변을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그렇게 저장된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이면 다음 질문으로 넘어가고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그렇지 않으면 채식 동물인지를 묻고 답변을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아닌 경우에도 같은 방법으로 진행하여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‘특징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값을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위의 코드에 덧붙여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다음과 같이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1~5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값을 합쳐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관찰된사실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변수에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‘추론하기’ 신호를 보냅니다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3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이어서 ‘추론하기’ 신호를 받았을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관찰한 사실과 지식베이스에 저장된 사실을 비교하여 어떤 동물인지를 추론하는 과정을 아래와 같이 코딩합니다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원리를 간단히 설명하면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관찰된사실에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저장된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1~5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값과 지식베이스의 값을 비교하여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일치하는 개수가 몇 개인지를 계산합니다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그런 다음 일치하는 개수가 가장 많은 ‘동물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번호’를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추론결과’로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출력합니다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동물 번호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고슴도치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부엉이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독수리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(5),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(6))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43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이제 추론 결과에 따라 신호를 보내고 정답에 해당하는 동물 오브젝트의 모양이 나오도록 블록을 조립할 차례입니다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추론결과’ 값이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동물 번호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해당하는 고슴도치가 정답이라는 의미입니다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따라서 ‘고슴도치’ 신호를 보내고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고슴도치군요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!’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말을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이와 같은 방법으로 빈칸을 채워보세요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500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703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186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 기술은 이미 우리 생활 속 다양한 분야에서 사용되고 있습니다</a:t>
            </a:r>
            <a:r>
              <a:rPr lang="en-US" altLang="ko-KR" sz="1200" spc="0" dirty="0">
                <a:effectLst/>
                <a:ea typeface="함초롬바탕" panose="02030604000101010101" pitchFamily="18" charset="-127"/>
              </a:rPr>
              <a:t>. </a:t>
            </a:r>
            <a:r>
              <a:rPr lang="ko-KR" altLang="en-US" sz="120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앞에서 배운 마이신이 전문가 시스템을 통해 병을 진단하는 인공지능이었다면</a:t>
            </a:r>
            <a:r>
              <a:rPr lang="en-US" altLang="ko-KR" sz="1200" spc="0" dirty="0"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120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요즘에는 더욱 발전된 기술을 이용해 만든 인공지능 개발되어 의료 분야에 사용되고 있습니다</a:t>
            </a:r>
            <a:r>
              <a:rPr lang="en-US" altLang="ko-KR" sz="1200" spc="0" dirty="0">
                <a:effectLst/>
                <a:ea typeface="함초롬바탕" panose="02030604000101010101" pitchFamily="18" charset="-127"/>
              </a:rPr>
              <a:t>. </a:t>
            </a:r>
            <a:r>
              <a:rPr lang="ko-KR" altLang="en-US" sz="1200" dirty="0"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 사례를 통해 사람과 인공지능의 협업 관계에 대해 생각해봅시다</a:t>
            </a:r>
            <a:r>
              <a:rPr lang="en-US" altLang="ko-KR" sz="1200" spc="0" dirty="0">
                <a:effectLst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222222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u="sng" kern="0" spc="0" dirty="0">
                <a:solidFill>
                  <a:srgbClr val="222222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</a:t>
            </a:r>
            <a:r>
              <a:rPr lang="en-US" altLang="ko-KR" sz="1200" u="sng" kern="0" spc="0" dirty="0">
                <a:solidFill>
                  <a:srgbClr val="222222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1200" u="sng" kern="0" spc="0" dirty="0">
                <a:solidFill>
                  <a:srgbClr val="222222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　</a:t>
            </a:r>
            <a:r>
              <a:rPr lang="en-US" altLang="ko-KR" sz="12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https://tv.naver.com/v/3137001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00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613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1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3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8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hangeul.nav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5w5F9uKr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3137001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25953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55119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49407"/>
            <a:ext cx="571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인공지능의 전통적인 접근법</a:t>
            </a:r>
          </a:p>
        </p:txBody>
      </p:sp>
      <p:pic>
        <p:nvPicPr>
          <p:cNvPr id="13" name="_x216988960" descr="EMB00003394145d">
            <a:extLst>
              <a:ext uri="{FF2B5EF4-FFF2-40B4-BE49-F238E27FC236}">
                <a16:creationId xmlns:a16="http://schemas.microsoft.com/office/drawing/2014/main" id="{D9D56AD2-0C69-4FBE-BF20-318425B7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0" b="89978" l="10000" r="93710">
                        <a14:foregroundMark x1="20161" y1="16036" x2="20161" y2="18486"/>
                        <a14:foregroundMark x1="16774" y1="11359" x2="19677" y2="10690"/>
                        <a14:foregroundMark x1="14032" y1="10913" x2="13226" y2="10913"/>
                        <a14:foregroundMark x1="13710" y1="11359" x2="12742" y2="10913"/>
                        <a14:foregroundMark x1="12903" y1="12027" x2="11613" y2="11804"/>
                        <a14:foregroundMark x1="13226" y1="10245" x2="11935" y2="10690"/>
                        <a14:foregroundMark x1="12581" y1="12918" x2="11935" y2="12918"/>
                        <a14:foregroundMark x1="12420" y1="11804" x2="12581" y2="11359"/>
                        <a14:foregroundMark x1="12339" y1="12027" x2="12420" y2="11804"/>
                        <a14:foregroundMark x1="12258" y1="12249" x2="12339" y2="12027"/>
                        <a14:foregroundMark x1="32742" y1="38976" x2="33387" y2="45434"/>
                        <a14:foregroundMark x1="32903" y1="38530" x2="32742" y2="40535"/>
                        <a14:foregroundMark x1="32258" y1="37194" x2="31743" y2="38412"/>
                        <a14:foregroundMark x1="30968" y1="41648" x2="30968" y2="41871"/>
                        <a14:foregroundMark x1="30484" y1="38307" x2="30323" y2="38976"/>
                        <a14:foregroundMark x1="30215" y1="38307" x2="30000" y2="38530"/>
                        <a14:foregroundMark x1="30645" y1="37862" x2="30215" y2="38307"/>
                        <a14:foregroundMark x1="29460" y1="39576" x2="29355" y2="39866"/>
                        <a14:foregroundMark x1="29920" y1="38307" x2="29783" y2="38685"/>
                        <a14:foregroundMark x1="30000" y1="38085" x2="29920" y2="38307"/>
                        <a14:foregroundMark x1="29122" y1="40535" x2="29104" y2="40755"/>
                        <a14:foregroundMark x1="30300" y1="47884" x2="30323" y2="48107"/>
                        <a14:foregroundMark x1="30263" y1="47514" x2="30300" y2="47884"/>
                        <a14:foregroundMark x1="29672" y1="41667" x2="29693" y2="41871"/>
                        <a14:foregroundMark x1="29580" y1="40757" x2="29613" y2="41081"/>
                        <a14:foregroundMark x1="29460" y1="39576" x2="29489" y2="39866"/>
                        <a14:foregroundMark x1="28226" y1="41203" x2="28226" y2="40836"/>
                        <a14:foregroundMark x1="43387" y1="37416" x2="45484" y2="46325"/>
                        <a14:foregroundMark x1="42097" y1="53898" x2="42742" y2="66147"/>
                        <a14:foregroundMark x1="30000" y1="58352" x2="31290" y2="57906"/>
                        <a14:foregroundMark x1="29677" y1="58129" x2="30968" y2="57016"/>
                        <a14:foregroundMark x1="33226" y1="55457" x2="32097" y2="54120"/>
                        <a14:foregroundMark x1="31613" y1="53007" x2="32258" y2="55011"/>
                        <a14:foregroundMark x1="31290" y1="53007" x2="32097" y2="55234"/>
                        <a14:foregroundMark x1="35161" y1="70601" x2="35806" y2="73719"/>
                        <a14:foregroundMark x1="34677" y1="70824" x2="35484" y2="72160"/>
                        <a14:foregroundMark x1="28387" y1="60356" x2="29032" y2="59911"/>
                        <a14:foregroundMark x1="30645" y1="47884" x2="30645" y2="47884"/>
                        <a14:foregroundMark x1="30161" y1="48107" x2="30161" y2="48107"/>
                        <a14:foregroundMark x1="30323" y1="48107" x2="30323" y2="48107"/>
                        <a14:foregroundMark x1="30161" y1="48107" x2="30161" y2="48107"/>
                        <a14:foregroundMark x1="30161" y1="48107" x2="29839" y2="48107"/>
                        <a14:foregroundMark x1="30000" y1="48107" x2="30000" y2="48107"/>
                        <a14:foregroundMark x1="30161" y1="47216" x2="29839" y2="47216"/>
                        <a14:foregroundMark x1="29516" y1="46771" x2="29516" y2="46771"/>
                        <a14:foregroundMark x1="29677" y1="46771" x2="29677" y2="46771"/>
                        <a14:foregroundMark x1="29355" y1="45212" x2="29355" y2="45212"/>
                        <a14:foregroundMark x1="29355" y1="44989" x2="29355" y2="44989"/>
                        <a14:foregroundMark x1="29194" y1="44766" x2="29194" y2="44766"/>
                        <a14:foregroundMark x1="29194" y1="44321" x2="29194" y2="44321"/>
                        <a14:foregroundMark x1="29194" y1="43653" x2="29194" y2="43653"/>
                        <a14:foregroundMark x1="29032" y1="43653" x2="29032" y2="43653"/>
                        <a14:foregroundMark x1="28871" y1="43653" x2="28871" y2="43653"/>
                        <a14:foregroundMark x1="28871" y1="44098" x2="28871" y2="44766"/>
                        <a14:foregroundMark x1="28871" y1="44989" x2="28871" y2="45434"/>
                        <a14:foregroundMark x1="28871" y1="44766" x2="28548" y2="44543"/>
                        <a14:foregroundMark x1="28710" y1="44321" x2="28710" y2="44321"/>
                        <a14:foregroundMark x1="28710" y1="43653" x2="28710" y2="43653"/>
                        <a14:foregroundMark x1="28710" y1="42984" x2="28710" y2="42984"/>
                        <a14:foregroundMark x1="28710" y1="42316" x2="28710" y2="42316"/>
                        <a14:foregroundMark x1="28710" y1="42094" x2="28710" y2="42094"/>
                        <a14:foregroundMark x1="29194" y1="40980" x2="29194" y2="40980"/>
                        <a14:foregroundMark x1="29516" y1="39644" x2="29516" y2="39644"/>
                        <a14:foregroundMark x1="29516" y1="39644" x2="29516" y2="39644"/>
                        <a14:foregroundMark x1="29839" y1="38976" x2="29839" y2="38976"/>
                        <a14:foregroundMark x1="29516" y1="39198" x2="29516" y2="39198"/>
                        <a14:foregroundMark x1="29516" y1="39421" x2="29355" y2="39644"/>
                        <a14:foregroundMark x1="29355" y1="39644" x2="29355" y2="39644"/>
                        <a14:foregroundMark x1="29194" y1="39866" x2="29032" y2="40089"/>
                        <a14:foregroundMark x1="28871" y1="40757" x2="28871" y2="40757"/>
                        <a14:foregroundMark x1="28871" y1="40980" x2="28871" y2="40980"/>
                        <a14:foregroundMark x1="28871" y1="42094" x2="28871" y2="42094"/>
                        <a14:foregroundMark x1="28871" y1="40980" x2="28871" y2="40980"/>
                        <a14:foregroundMark x1="29032" y1="40757" x2="29032" y2="40757"/>
                        <a14:foregroundMark x1="29355" y1="40089" x2="29355" y2="40089"/>
                        <a14:foregroundMark x1="28871" y1="40535" x2="28871" y2="40535"/>
                        <a14:foregroundMark x1="28871" y1="40535" x2="28871" y2="40535"/>
                        <a14:foregroundMark x1="29032" y1="40757" x2="29032" y2="40757"/>
                        <a14:foregroundMark x1="29032" y1="40089" x2="29032" y2="40089"/>
                        <a14:foregroundMark x1="29032" y1="40089" x2="29032" y2="40089"/>
                        <a14:foregroundMark x1="29032" y1="39866" x2="29032" y2="39866"/>
                        <a14:foregroundMark x1="29032" y1="39866" x2="29032" y2="39866"/>
                        <a14:foregroundMark x1="28871" y1="40089" x2="28871" y2="40089"/>
                        <a14:foregroundMark x1="28710" y1="40757" x2="28548" y2="40980"/>
                        <a14:foregroundMark x1="28871" y1="40535" x2="28710" y2="40757"/>
                        <a14:foregroundMark x1="28871" y1="42094" x2="28871" y2="42094"/>
                        <a14:foregroundMark x1="29032" y1="41871" x2="29032" y2="41871"/>
                        <a14:foregroundMark x1="29032" y1="40757" x2="29032" y2="40757"/>
                        <a14:foregroundMark x1="29032" y1="40757" x2="29032" y2="40757"/>
                        <a14:foregroundMark x1="29194" y1="40089" x2="29194" y2="40089"/>
                        <a14:foregroundMark x1="29194" y1="39866" x2="29194" y2="39866"/>
                        <a14:foregroundMark x1="29194" y1="39866" x2="29194" y2="40089"/>
                        <a14:foregroundMark x1="29032" y1="40757" x2="29032" y2="40757"/>
                        <a14:foregroundMark x1="28871" y1="40980" x2="28871" y2="40980"/>
                        <a14:foregroundMark x1="29355" y1="39866" x2="29355" y2="39866"/>
                        <a14:foregroundMark x1="29194" y1="39866" x2="29032" y2="39866"/>
                        <a14:foregroundMark x1="28924" y1="40535" x2="28871" y2="40757"/>
                        <a14:foregroundMark x1="28871" y1="40980" x2="28871" y2="40980"/>
                        <a14:foregroundMark x1="28710" y1="39866" x2="28710" y2="39866"/>
                        <a14:foregroundMark x1="44516" y1="72383" x2="44516" y2="72383"/>
                        <a14:foregroundMark x1="88065" y1="40535" x2="89032" y2="43430"/>
                        <a14:foregroundMark x1="92258" y1="37194" x2="93710" y2="39866"/>
                        <a14:foregroundMark x1="89516" y1="37416" x2="90323" y2="40535"/>
                        <a14:foregroundMark x1="89839" y1="37194" x2="91290" y2="38307"/>
                        <a14:foregroundMark x1="87903" y1="36971" x2="90484" y2="40312"/>
                        <a14:foregroundMark x1="82097" y1="32294" x2="83387" y2="32294"/>
                        <a14:foregroundMark x1="80806" y1="31849" x2="80484" y2="31849"/>
                        <a14:foregroundMark x1="80161" y1="32071" x2="80000" y2="32071"/>
                        <a14:foregroundMark x1="79516" y1="32071" x2="79516" y2="32071"/>
                        <a14:foregroundMark x1="79194" y1="32071" x2="79516" y2="31626"/>
                        <a14:foregroundMark x1="78710" y1="48775" x2="79032" y2="51002"/>
                        <a14:foregroundMark x1="81613" y1="47439" x2="80000" y2="47439"/>
                        <a14:foregroundMark x1="80323" y1="46771" x2="72742" y2="46993"/>
                        <a14:foregroundMark x1="73065" y1="46771" x2="72258" y2="46771"/>
                        <a14:foregroundMark x1="71774" y1="46771" x2="71774" y2="46771"/>
                        <a14:foregroundMark x1="72258" y1="46771" x2="72419" y2="46771"/>
                        <a14:foregroundMark x1="73065" y1="46548" x2="73387" y2="46548"/>
                        <a14:foregroundMark x1="74032" y1="46548" x2="74032" y2="46548"/>
                        <a14:foregroundMark x1="71935" y1="46548" x2="71935" y2="46548"/>
                        <a14:foregroundMark x1="72581" y1="46548" x2="72581" y2="46548"/>
                        <a14:foregroundMark x1="74839" y1="47216" x2="74839" y2="47216"/>
                        <a14:foregroundMark x1="76290" y1="52339" x2="76290" y2="52339"/>
                        <a14:foregroundMark x1="77258" y1="54343" x2="77258" y2="54343"/>
                        <a14:foregroundMark x1="74355" y1="48998" x2="75645" y2="50557"/>
                        <a14:foregroundMark x1="48871" y1="64143" x2="50161" y2="67929"/>
                        <a14:foregroundMark x1="49032" y1="55011" x2="49032" y2="55011"/>
                        <a14:foregroundMark x1="49355" y1="55234" x2="49355" y2="55679"/>
                        <a14:foregroundMark x1="14355" y1="10690" x2="14355" y2="10690"/>
                        <a14:backgroundMark x1="9677" y1="11804" x2="9677" y2="11804"/>
                        <a14:backgroundMark x1="10323" y1="11804" x2="10323" y2="11804"/>
                        <a14:backgroundMark x1="10645" y1="12027" x2="10645" y2="12027"/>
                        <a14:backgroundMark x1="10806" y1="12249" x2="10806" y2="12249"/>
                        <a14:backgroundMark x1="11290" y1="12249" x2="11290" y2="12249"/>
                        <a14:backgroundMark x1="11129" y1="12027" x2="11129" y2="12027"/>
                        <a14:backgroundMark x1="11290" y1="10690" x2="11290" y2="10690"/>
                        <a14:backgroundMark x1="70161" y1="40757" x2="69194" y2="41203"/>
                        <a14:backgroundMark x1="67419" y1="42094" x2="67419" y2="42094"/>
                        <a14:backgroundMark x1="56452" y1="43207" x2="59355" y2="46102"/>
                        <a14:backgroundMark x1="28318" y1="48491" x2="28548" y2="49443"/>
                        <a14:backgroundMark x1="29355" y1="50334" x2="29355" y2="50111"/>
                        <a14:backgroundMark x1="29355" y1="49443" x2="29355" y2="49443"/>
                        <a14:backgroundMark x1="29677" y1="49220" x2="29677" y2="49220"/>
                        <a14:backgroundMark x1="29516" y1="48998" x2="29516" y2="48998"/>
                        <a14:backgroundMark x1="29677" y1="49443" x2="29677" y2="49666"/>
                        <a14:backgroundMark x1="29677" y1="49889" x2="29677" y2="49889"/>
                        <a14:backgroundMark x1="29677" y1="49220" x2="29677" y2="49220"/>
                        <a14:backgroundMark x1="29516" y1="48998" x2="29516" y2="48998"/>
                        <a14:backgroundMark x1="29677" y1="49220" x2="29677" y2="49220"/>
                        <a14:backgroundMark x1="29839" y1="49220" x2="29839" y2="49220"/>
                        <a14:backgroundMark x1="29677" y1="48552" x2="29677" y2="48552"/>
                        <a14:backgroundMark x1="29516" y1="48998" x2="29516" y2="48998"/>
                        <a14:backgroundMark x1="29516" y1="48552" x2="29516" y2="48552"/>
                        <a14:backgroundMark x1="27984" y1="40312" x2="27903" y2="40535"/>
                        <a14:backgroundMark x1="28065" y1="41425" x2="28065" y2="41425"/>
                        <a14:backgroundMark x1="28226" y1="40980" x2="28226" y2="40980"/>
                        <a14:backgroundMark x1="28065" y1="40757" x2="28065" y2="40757"/>
                        <a14:backgroundMark x1="29108" y1="38543" x2="28951" y2="38976"/>
                        <a14:backgroundMark x1="29194" y1="38307" x2="29140" y2="38457"/>
                        <a14:backgroundMark x1="28441" y1="41871" x2="28387" y2="42094"/>
                        <a14:backgroundMark x1="28494" y1="41648" x2="28441" y2="41871"/>
                        <a14:backgroundMark x1="28548" y1="41425" x2="28494" y2="41648"/>
                        <a14:backgroundMark x1="28065" y1="42316" x2="28065" y2="42502"/>
                        <a14:backgroundMark x1="28065" y1="42094" x2="28065" y2="42316"/>
                        <a14:backgroundMark x1="28065" y1="41871" x2="28065" y2="42094"/>
                        <a14:backgroundMark x1="28337" y1="45434" x2="28362" y2="45657"/>
                        <a14:backgroundMark x1="28263" y1="44766" x2="28287" y2="44989"/>
                        <a14:backgroundMark x1="28376" y1="46771" x2="28387" y2="46993"/>
                        <a14:backgroundMark x1="28355" y1="46325" x2="28376" y2="46771"/>
                        <a14:backgroundMark x1="28344" y1="46102" x2="28355" y2="46325"/>
                        <a14:backgroundMark x1="28333" y1="45880" x2="28344" y2="46102"/>
                        <a14:backgroundMark x1="28312" y1="45434" x2="28323" y2="45657"/>
                        <a14:backgroundMark x1="28279" y1="44766" x2="28290" y2="44989"/>
                        <a14:backgroundMark x1="28226" y1="43653" x2="28247" y2="44098"/>
                        <a14:backgroundMark x1="28973" y1="47884" x2="29032" y2="48107"/>
                        <a14:backgroundMark x1="28680" y1="46771" x2="28973" y2="47884"/>
                        <a14:backgroundMark x1="28563" y1="46325" x2="28680" y2="46771"/>
                        <a14:backgroundMark x1="28504" y1="46102" x2="28563" y2="46325"/>
                        <a14:backgroundMark x1="28446" y1="45880" x2="28504" y2="46102"/>
                        <a14:backgroundMark x1="29516" y1="47884" x2="29516" y2="47884"/>
                        <a14:backgroundMark x1="28387" y1="40312" x2="28387" y2="40312"/>
                        <a14:backgroundMark x1="28710" y1="39644" x2="28710" y2="39644"/>
                        <a14:backgroundMark x1="28710" y1="39644" x2="28710" y2="39644"/>
                        <a14:backgroundMark x1="29032" y1="39198" x2="29032" y2="39198"/>
                        <a14:backgroundMark x1="28548" y1="40312" x2="28548" y2="40312"/>
                        <a14:backgroundMark x1="28387" y1="40757" x2="28387" y2="40757"/>
                        <a14:backgroundMark x1="28710" y1="40089" x2="28710" y2="40535"/>
                        <a14:backgroundMark x1="28387" y1="41203" x2="28387" y2="41648"/>
                        <a14:backgroundMark x1="28065" y1="45880" x2="28226" y2="46771"/>
                        <a14:backgroundMark x1="45645" y1="74610" x2="45645" y2="74610"/>
                        <a14:backgroundMark x1="45806" y1="73051" x2="45806" y2="73051"/>
                        <a14:backgroundMark x1="65161" y1="33185" x2="66935" y2="40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63" y="1424914"/>
            <a:ext cx="3717037" cy="26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F65C5-4EF7-46F1-BFF6-8A336E385DDE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문제상황이란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CEAAE-9121-4AAD-AAF3-C4009B85CD4C}"/>
              </a:ext>
            </a:extLst>
          </p:cNvPr>
          <p:cNvSpPr txBox="1"/>
          <p:nvPr/>
        </p:nvSpPr>
        <p:spPr>
          <a:xfrm>
            <a:off x="676761" y="1314563"/>
            <a:ext cx="5961677" cy="102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내가 원하는 모습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목표 상태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지금 모습</a:t>
            </a:r>
            <a:r>
              <a:rPr lang="en-US" altLang="ko-KR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시작 상태</a:t>
            </a:r>
            <a:r>
              <a:rPr lang="en-US" altLang="ko-KR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사이에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74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문제상황이란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CEAAE-9121-4AAD-AAF3-C4009B85CD4C}"/>
              </a:ext>
            </a:extLst>
          </p:cNvPr>
          <p:cNvSpPr txBox="1"/>
          <p:nvPr/>
        </p:nvSpPr>
        <p:spPr>
          <a:xfrm>
            <a:off x="676761" y="1314563"/>
            <a:ext cx="5961677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내가 원하는 모습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목표 상태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지금 모습</a:t>
            </a:r>
            <a:r>
              <a:rPr lang="en-US" altLang="ko-KR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시작 상태</a:t>
            </a:r>
            <a:r>
              <a:rPr lang="en-US" altLang="ko-KR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사이에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70C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차이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가 있는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1046-5BBF-401E-ACB8-508E7C95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45" y="1953006"/>
            <a:ext cx="994486" cy="10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문제해결이란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9F5F4-7B69-4048-84F3-9898F4493799}"/>
              </a:ext>
            </a:extLst>
          </p:cNvPr>
          <p:cNvSpPr txBox="1"/>
          <p:nvPr/>
        </p:nvSpPr>
        <p:spPr>
          <a:xfrm>
            <a:off x="395186" y="1314563"/>
            <a:ext cx="6524828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시작</a:t>
            </a: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상태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목표 상태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까지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순서대로 어떤 </a:t>
            </a:r>
            <a:r>
              <a:rPr lang="ko-KR" altLang="en-US" sz="2000" b="1" kern="0" spc="0" dirty="0">
                <a:solidFill>
                  <a:srgbClr val="0070C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을 거쳐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찾아가는 것</a:t>
            </a:r>
          </a:p>
        </p:txBody>
      </p:sp>
    </p:spTree>
    <p:extLst>
      <p:ext uri="{BB962C8B-B14F-4D97-AF65-F5344CB8AC3E}">
        <p14:creationId xmlns:p14="http://schemas.microsoft.com/office/powerpoint/2010/main" val="54548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35AF4B-AFB0-4BFC-A4DB-501B28EA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06" y="1393078"/>
            <a:ext cx="2490739" cy="1706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9F5F4-7B69-4048-84F3-9898F4493799}"/>
              </a:ext>
            </a:extLst>
          </p:cNvPr>
          <p:cNvSpPr txBox="1"/>
          <p:nvPr/>
        </p:nvSpPr>
        <p:spPr>
          <a:xfrm>
            <a:off x="395186" y="1314563"/>
            <a:ext cx="6524828" cy="1517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시작</a:t>
            </a:r>
            <a:r>
              <a:rPr lang="ko-KR" altLang="en-US" sz="2000" b="1" kern="0" spc="0" dirty="0">
                <a:solidFill>
                  <a:srgbClr val="00B05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상태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목표 상태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까지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순서대로 어떤 </a:t>
            </a:r>
            <a:r>
              <a:rPr lang="ko-KR" altLang="en-US" sz="2000" b="1" kern="0" spc="0" dirty="0">
                <a:solidFill>
                  <a:srgbClr val="0070C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을 거쳐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찾아가는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4DE89-30CF-41E0-9672-92B1FB1C666A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문제해결이란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63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590141" y="806116"/>
            <a:ext cx="213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강 건너기 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ACE852-D830-4C83-8DC8-9D9F420F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5" y="1384013"/>
            <a:ext cx="5063811" cy="20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590141" y="806116"/>
            <a:ext cx="213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 표현하기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9CB4D-4673-48B0-A23F-2E843296DB38}"/>
              </a:ext>
            </a:extLst>
          </p:cNvPr>
          <p:cNvSpPr txBox="1"/>
          <p:nvPr/>
        </p:nvSpPr>
        <p:spPr>
          <a:xfrm>
            <a:off x="2647446" y="1465711"/>
            <a:ext cx="589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A5AA0-9FF9-45F2-8B59-EC534E35807D}"/>
              </a:ext>
            </a:extLst>
          </p:cNvPr>
          <p:cNvSpPr txBox="1"/>
          <p:nvPr/>
        </p:nvSpPr>
        <p:spPr>
          <a:xfrm>
            <a:off x="3930006" y="1465711"/>
            <a:ext cx="91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6A0CF-64FD-411E-829C-7F308DE85653}"/>
              </a:ext>
            </a:extLst>
          </p:cNvPr>
          <p:cNvSpPr txBox="1"/>
          <p:nvPr/>
        </p:nvSpPr>
        <p:spPr>
          <a:xfrm>
            <a:off x="2565225" y="1671843"/>
            <a:ext cx="751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 상태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00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75DBA-F3BD-437A-B54D-DD20E3089CA0}"/>
              </a:ext>
            </a:extLst>
          </p:cNvPr>
          <p:cNvSpPr txBox="1"/>
          <p:nvPr/>
        </p:nvSpPr>
        <p:spPr>
          <a:xfrm>
            <a:off x="4013232" y="1671842"/>
            <a:ext cx="751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상태</a:t>
            </a:r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3B6F58-527C-4050-928B-A03BD42A1725}"/>
              </a:ext>
            </a:extLst>
          </p:cNvPr>
          <p:cNvGrpSpPr/>
          <p:nvPr/>
        </p:nvGrpSpPr>
        <p:grpSpPr>
          <a:xfrm>
            <a:off x="3098463" y="1775825"/>
            <a:ext cx="1118274" cy="1071711"/>
            <a:chOff x="5524893" y="2676267"/>
            <a:chExt cx="1069676" cy="104379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01E9A87-F2F8-4EFA-B530-2DA32C3EFAD0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5991D327-BB03-4630-AA9F-57F1B7DD0AC2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C64F613-510D-4A2E-96C7-CCD26F4AC177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527F543F-40C4-4725-8D76-9E4CBEC84CDC}"/>
                    </a:ext>
                  </a:extLst>
                </p:cNvPr>
                <p:cNvCxnSpPr>
                  <a:stCxn id="21" idx="0"/>
                  <a:endCxn id="21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06A978D-72AD-4B67-B879-ADFAF983799F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50E52D1-37FB-4B58-890A-711CC3390464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A697758-67D1-4B50-B910-6D0E0A0E0542}"/>
                  </a:ext>
                </a:extLst>
              </p:cNvPr>
              <p:cNvCxnSpPr>
                <a:stCxn id="19" idx="0"/>
                <a:endCxn id="19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D44F1E-369A-43F0-9210-E8D5FC3829CD}"/>
                </a:ext>
              </a:extLst>
            </p:cNvPr>
            <p:cNvSpPr txBox="1"/>
            <p:nvPr/>
          </p:nvSpPr>
          <p:spPr>
            <a:xfrm>
              <a:off x="5672464" y="2800629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1623C8-C88B-4799-902A-0060E8870E0B}"/>
                </a:ext>
              </a:extLst>
            </p:cNvPr>
            <p:cNvSpPr txBox="1"/>
            <p:nvPr/>
          </p:nvSpPr>
          <p:spPr>
            <a:xfrm>
              <a:off x="6126959" y="3043750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4" name="부분 원형 23">
            <a:extLst>
              <a:ext uri="{FF2B5EF4-FFF2-40B4-BE49-F238E27FC236}">
                <a16:creationId xmlns:a16="http://schemas.microsoft.com/office/drawing/2014/main" id="{363803F0-51E8-493A-BB68-CABC7E9AD113}"/>
              </a:ext>
            </a:extLst>
          </p:cNvPr>
          <p:cNvSpPr/>
          <p:nvPr/>
        </p:nvSpPr>
        <p:spPr>
          <a:xfrm>
            <a:off x="3098463" y="1782615"/>
            <a:ext cx="1118274" cy="1054587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EA325-8ECC-4C50-889D-C9DFF113E72A}"/>
              </a:ext>
            </a:extLst>
          </p:cNvPr>
          <p:cNvSpPr txBox="1"/>
          <p:nvPr/>
        </p:nvSpPr>
        <p:spPr>
          <a:xfrm>
            <a:off x="3163256" y="1960064"/>
            <a:ext cx="532182" cy="7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13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590141" y="806116"/>
            <a:ext cx="213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 표현하기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639E5-D66D-4391-863B-6809BEA684D2}"/>
              </a:ext>
            </a:extLst>
          </p:cNvPr>
          <p:cNvSpPr txBox="1"/>
          <p:nvPr/>
        </p:nvSpPr>
        <p:spPr>
          <a:xfrm>
            <a:off x="386628" y="1559825"/>
            <a:ext cx="1425390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case 1.</a:t>
            </a:r>
          </a:p>
          <a:p>
            <a:pPr algn="ctr"/>
            <a:endParaRPr lang="en-US" altLang="ko-KR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사람이 늑대를 데리고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강을 먼저 건너는 경우</a:t>
            </a:r>
            <a:endParaRPr lang="ko-KR" altLang="en-US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C6D78-3352-444B-9111-CCF302EAB2D3}"/>
              </a:ext>
            </a:extLst>
          </p:cNvPr>
          <p:cNvSpPr txBox="1"/>
          <p:nvPr/>
        </p:nvSpPr>
        <p:spPr>
          <a:xfrm>
            <a:off x="3722827" y="1283928"/>
            <a:ext cx="5890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38283-5921-4936-8B52-FC8CDCB6859D}"/>
              </a:ext>
            </a:extLst>
          </p:cNvPr>
          <p:cNvSpPr txBox="1"/>
          <p:nvPr/>
        </p:nvSpPr>
        <p:spPr>
          <a:xfrm>
            <a:off x="5005387" y="1283928"/>
            <a:ext cx="91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8BD6E-B895-46EC-BECA-E768DE087C5E}"/>
              </a:ext>
            </a:extLst>
          </p:cNvPr>
          <p:cNvSpPr txBox="1"/>
          <p:nvPr/>
        </p:nvSpPr>
        <p:spPr>
          <a:xfrm>
            <a:off x="3250270" y="2057400"/>
            <a:ext cx="92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r>
              <a:rPr lang="en-US" altLang="ko-KR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 </a:t>
            </a:r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46BF5-DDB3-4C44-B3CE-1F24D3582ED2}"/>
              </a:ext>
            </a:extLst>
          </p:cNvPr>
          <p:cNvSpPr txBox="1"/>
          <p:nvPr/>
        </p:nvSpPr>
        <p:spPr>
          <a:xfrm>
            <a:off x="1226354" y="3018934"/>
            <a:ext cx="9205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실패</a:t>
            </a:r>
            <a:r>
              <a:rPr lang="en-US" altLang="ko-KR" sz="900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ko-KR" altLang="en-US" sz="900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양이 양배추를</a:t>
            </a:r>
            <a:endParaRPr lang="en-US" altLang="ko-KR" sz="900" dirty="0">
              <a:solidFill>
                <a:srgbClr val="EA2A8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900" dirty="0" err="1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먹어버림</a:t>
            </a:r>
            <a:endParaRPr lang="ko-KR" altLang="en-US" sz="900" dirty="0">
              <a:solidFill>
                <a:srgbClr val="EA2A8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0A763-410C-4B25-9A82-1344ABC08042}"/>
              </a:ext>
            </a:extLst>
          </p:cNvPr>
          <p:cNvSpPr txBox="1"/>
          <p:nvPr/>
        </p:nvSpPr>
        <p:spPr>
          <a:xfrm>
            <a:off x="3640606" y="1490060"/>
            <a:ext cx="751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 상태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00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0A5EC-E28A-432F-AE38-13FD33729D8B}"/>
              </a:ext>
            </a:extLst>
          </p:cNvPr>
          <p:cNvSpPr txBox="1"/>
          <p:nvPr/>
        </p:nvSpPr>
        <p:spPr>
          <a:xfrm>
            <a:off x="5088613" y="1490059"/>
            <a:ext cx="751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상태</a:t>
            </a:r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6E1C2F-86EE-4CE2-AF6F-F492AC606A4A}"/>
              </a:ext>
            </a:extLst>
          </p:cNvPr>
          <p:cNvGrpSpPr/>
          <p:nvPr/>
        </p:nvGrpSpPr>
        <p:grpSpPr>
          <a:xfrm>
            <a:off x="4173844" y="1594042"/>
            <a:ext cx="1118274" cy="1071711"/>
            <a:chOff x="5524893" y="2676267"/>
            <a:chExt cx="1069676" cy="104379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8871DA4-C75A-4932-BDF5-D6F6889FEADE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FEF3FE9-6E02-4B88-8B1D-6BDD1549A754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6FD31F8-D850-4F19-99FA-9BDBE34FFC25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2A88CD3D-2A4C-4AE7-89FA-6DEA235837DF}"/>
                    </a:ext>
                  </a:extLst>
                </p:cNvPr>
                <p:cNvCxnSpPr>
                  <a:stCxn id="27" idx="0"/>
                  <a:endCxn id="27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ECA27407-C96E-4610-9310-EA6FFF2732D7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DB7F68C0-12E0-4FFE-9225-8060C8700C79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59711036-6B49-4B76-88DF-0C80B8BD1249}"/>
                  </a:ext>
                </a:extLst>
              </p:cNvPr>
              <p:cNvCxnSpPr>
                <a:stCxn id="25" idx="0"/>
                <a:endCxn id="25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56A09F-C4D2-4BE9-A062-6225DB9536D7}"/>
                </a:ext>
              </a:extLst>
            </p:cNvPr>
            <p:cNvSpPr txBox="1"/>
            <p:nvPr/>
          </p:nvSpPr>
          <p:spPr>
            <a:xfrm>
              <a:off x="5672464" y="2800629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9702EC-6ADD-453A-9C3E-A7A87324D2E5}"/>
                </a:ext>
              </a:extLst>
            </p:cNvPr>
            <p:cNvSpPr txBox="1"/>
            <p:nvPr/>
          </p:nvSpPr>
          <p:spPr>
            <a:xfrm>
              <a:off x="6126959" y="3043750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0" name="부분 원형 29">
            <a:extLst>
              <a:ext uri="{FF2B5EF4-FFF2-40B4-BE49-F238E27FC236}">
                <a16:creationId xmlns:a16="http://schemas.microsoft.com/office/drawing/2014/main" id="{1F5911F1-46C3-4D65-8DBA-3EBDE78EB289}"/>
              </a:ext>
            </a:extLst>
          </p:cNvPr>
          <p:cNvSpPr/>
          <p:nvPr/>
        </p:nvSpPr>
        <p:spPr>
          <a:xfrm>
            <a:off x="4173844" y="1600832"/>
            <a:ext cx="1118274" cy="1054587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668634-92AB-4C31-A0AD-4311DC20C4C3}"/>
              </a:ext>
            </a:extLst>
          </p:cNvPr>
          <p:cNvSpPr txBox="1"/>
          <p:nvPr/>
        </p:nvSpPr>
        <p:spPr>
          <a:xfrm>
            <a:off x="4238637" y="1778281"/>
            <a:ext cx="532182" cy="7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03C7F2F8-CB98-4CC7-BAF4-410721732E66}"/>
              </a:ext>
            </a:extLst>
          </p:cNvPr>
          <p:cNvSpPr/>
          <p:nvPr/>
        </p:nvSpPr>
        <p:spPr>
          <a:xfrm rot="20064806">
            <a:off x="3487000" y="2512064"/>
            <a:ext cx="528365" cy="103535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0BEC55-03C6-4A14-A9C7-220EDB719342}"/>
              </a:ext>
            </a:extLst>
          </p:cNvPr>
          <p:cNvGrpSpPr/>
          <p:nvPr/>
        </p:nvGrpSpPr>
        <p:grpSpPr>
          <a:xfrm>
            <a:off x="2224960" y="2497161"/>
            <a:ext cx="1118274" cy="1071711"/>
            <a:chOff x="5524893" y="2676267"/>
            <a:chExt cx="1069676" cy="104379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A11CE78-26C3-4383-BF7B-9272EFF07768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E1E9823-0E3B-4534-9A67-31E43B867AF2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1CD82AF-9DAD-4C99-A35F-5AB2C12C312F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49ADF667-5B26-4FCF-A88E-84AA11E5553A}"/>
                    </a:ext>
                  </a:extLst>
                </p:cNvPr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0770A7D6-4CE1-42DA-9FC4-FDDF25B5670D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015DB8A4-3FED-4473-9ABF-834E8919E8AC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B71701B-2C59-4AF9-B67D-6EDBB83E783D}"/>
                  </a:ext>
                </a:extLst>
              </p:cNvPr>
              <p:cNvCxnSpPr>
                <a:stCxn id="51" idx="0"/>
                <a:endCxn id="51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1EA3B7-5EAD-4DE7-AB75-2C14AE48C3D5}"/>
                </a:ext>
              </a:extLst>
            </p:cNvPr>
            <p:cNvSpPr txBox="1"/>
            <p:nvPr/>
          </p:nvSpPr>
          <p:spPr>
            <a:xfrm>
              <a:off x="5672464" y="2800629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C303E6-728D-4D45-B7E8-32117763FD83}"/>
                </a:ext>
              </a:extLst>
            </p:cNvPr>
            <p:cNvSpPr txBox="1"/>
            <p:nvPr/>
          </p:nvSpPr>
          <p:spPr>
            <a:xfrm>
              <a:off x="6126959" y="3043750"/>
              <a:ext cx="312622" cy="420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6" name="부분 원형 55">
            <a:extLst>
              <a:ext uri="{FF2B5EF4-FFF2-40B4-BE49-F238E27FC236}">
                <a16:creationId xmlns:a16="http://schemas.microsoft.com/office/drawing/2014/main" id="{39EBFA1D-3E9A-4A5B-A9F3-7449332D3B54}"/>
              </a:ext>
            </a:extLst>
          </p:cNvPr>
          <p:cNvSpPr/>
          <p:nvPr/>
        </p:nvSpPr>
        <p:spPr>
          <a:xfrm>
            <a:off x="2224960" y="2503951"/>
            <a:ext cx="1118274" cy="1054587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FE391D-13A9-4CC4-BE38-4ED5D1516A5F}"/>
              </a:ext>
            </a:extLst>
          </p:cNvPr>
          <p:cNvSpPr txBox="1"/>
          <p:nvPr/>
        </p:nvSpPr>
        <p:spPr>
          <a:xfrm>
            <a:off x="2276557" y="2828562"/>
            <a:ext cx="53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8F8A8C-6721-4293-BBF9-F6C54681165E}"/>
              </a:ext>
            </a:extLst>
          </p:cNvPr>
          <p:cNvSpPr txBox="1"/>
          <p:nvPr/>
        </p:nvSpPr>
        <p:spPr>
          <a:xfrm>
            <a:off x="2795481" y="2824715"/>
            <a:ext cx="532182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10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105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빼기 기호 3">
            <a:extLst>
              <a:ext uri="{FF2B5EF4-FFF2-40B4-BE49-F238E27FC236}">
                <a16:creationId xmlns:a16="http://schemas.microsoft.com/office/drawing/2014/main" id="{70BCF5F8-0540-4869-B64E-41A5C7211EA0}"/>
              </a:ext>
            </a:extLst>
          </p:cNvPr>
          <p:cNvSpPr/>
          <p:nvPr/>
        </p:nvSpPr>
        <p:spPr>
          <a:xfrm rot="19032571">
            <a:off x="1844578" y="2953479"/>
            <a:ext cx="1919350" cy="206131"/>
          </a:xfrm>
          <a:prstGeom prst="mathMinus">
            <a:avLst/>
          </a:prstGeom>
          <a:solidFill>
            <a:srgbClr val="EA2A8A"/>
          </a:solidFill>
          <a:ln>
            <a:solidFill>
              <a:srgbClr val="EA2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59" name="빼기 기호 58">
            <a:extLst>
              <a:ext uri="{FF2B5EF4-FFF2-40B4-BE49-F238E27FC236}">
                <a16:creationId xmlns:a16="http://schemas.microsoft.com/office/drawing/2014/main" id="{7D303699-2D23-4995-BC3F-0DEC529CDB2D}"/>
              </a:ext>
            </a:extLst>
          </p:cNvPr>
          <p:cNvSpPr/>
          <p:nvPr/>
        </p:nvSpPr>
        <p:spPr>
          <a:xfrm rot="2813936">
            <a:off x="1806511" y="2953478"/>
            <a:ext cx="1939374" cy="206131"/>
          </a:xfrm>
          <a:prstGeom prst="mathMinus">
            <a:avLst/>
          </a:prstGeom>
          <a:solidFill>
            <a:srgbClr val="EA2A8A"/>
          </a:solidFill>
          <a:ln>
            <a:solidFill>
              <a:srgbClr val="EA2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29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590141" y="806116"/>
            <a:ext cx="213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 표현하기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8F4BD-8799-433B-BF98-6FEEA1007038}"/>
              </a:ext>
            </a:extLst>
          </p:cNvPr>
          <p:cNvSpPr txBox="1"/>
          <p:nvPr/>
        </p:nvSpPr>
        <p:spPr>
          <a:xfrm>
            <a:off x="5626291" y="1344834"/>
            <a:ext cx="1396536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case 2.</a:t>
            </a:r>
          </a:p>
          <a:p>
            <a:pPr algn="ctr"/>
            <a:endParaRPr lang="en-US" altLang="ko-KR" sz="105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사람이 양을 데리고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강을 먼저 건너는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8EBA-888B-400B-8ECB-2B183F84886E}"/>
              </a:ext>
            </a:extLst>
          </p:cNvPr>
          <p:cNvSpPr txBox="1"/>
          <p:nvPr/>
        </p:nvSpPr>
        <p:spPr>
          <a:xfrm>
            <a:off x="1666950" y="1274661"/>
            <a:ext cx="4890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D9015-32BB-4F62-8C02-B09CF4B30247}"/>
              </a:ext>
            </a:extLst>
          </p:cNvPr>
          <p:cNvSpPr txBox="1"/>
          <p:nvPr/>
        </p:nvSpPr>
        <p:spPr>
          <a:xfrm>
            <a:off x="2871429" y="1274661"/>
            <a:ext cx="762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1B1F2-E520-4A8A-8C6E-FB3BAAEB898D}"/>
              </a:ext>
            </a:extLst>
          </p:cNvPr>
          <p:cNvSpPr txBox="1"/>
          <p:nvPr/>
        </p:nvSpPr>
        <p:spPr>
          <a:xfrm>
            <a:off x="1420680" y="2046311"/>
            <a:ext cx="76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r>
              <a:rPr lang="en-US" altLang="ko-KR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 </a:t>
            </a:r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00991-A3DB-410B-A507-E54575F62E04}"/>
              </a:ext>
            </a:extLst>
          </p:cNvPr>
          <p:cNvSpPr txBox="1"/>
          <p:nvPr/>
        </p:nvSpPr>
        <p:spPr>
          <a:xfrm>
            <a:off x="268315" y="2978133"/>
            <a:ext cx="7643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실패</a:t>
            </a:r>
            <a:r>
              <a:rPr lang="en-US" altLang="ko-KR" sz="700" b="1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ko-KR" altLang="en-US" sz="700" b="1" dirty="0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양이 양배추를</a:t>
            </a:r>
            <a:endParaRPr lang="en-US" altLang="ko-KR" sz="700" b="1" dirty="0">
              <a:solidFill>
                <a:srgbClr val="EA2A8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700" b="1" dirty="0" err="1">
                <a:solidFill>
                  <a:srgbClr val="EA2A8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먹어버림</a:t>
            </a:r>
            <a:endParaRPr lang="ko-KR" altLang="en-US" sz="700" b="1" dirty="0">
              <a:solidFill>
                <a:srgbClr val="EA2A8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C30A0-618D-45B9-92FC-C84126F86A2C}"/>
              </a:ext>
            </a:extLst>
          </p:cNvPr>
          <p:cNvSpPr txBox="1"/>
          <p:nvPr/>
        </p:nvSpPr>
        <p:spPr>
          <a:xfrm>
            <a:off x="1596896" y="1452248"/>
            <a:ext cx="623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700" b="1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 상태</a:t>
            </a:r>
            <a:r>
              <a:rPr lang="en-US" altLang="ko-KR" sz="700" b="1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700" b="1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F24FF-E93E-49CD-B73F-1BB17174C34F}"/>
              </a:ext>
            </a:extLst>
          </p:cNvPr>
          <p:cNvSpPr txBox="1"/>
          <p:nvPr/>
        </p:nvSpPr>
        <p:spPr>
          <a:xfrm>
            <a:off x="2962099" y="1431651"/>
            <a:ext cx="623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7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상태</a:t>
            </a:r>
            <a:r>
              <a:rPr lang="en-US" altLang="ko-KR" sz="7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7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E550BA-0586-403E-A650-4FD1C32D4265}"/>
              </a:ext>
            </a:extLst>
          </p:cNvPr>
          <p:cNvGrpSpPr/>
          <p:nvPr/>
        </p:nvGrpSpPr>
        <p:grpSpPr>
          <a:xfrm>
            <a:off x="2160156" y="1385539"/>
            <a:ext cx="928508" cy="862645"/>
            <a:chOff x="5524893" y="2676267"/>
            <a:chExt cx="1069676" cy="104379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82C57F1-F262-4B06-9F4C-B209696DF8F8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C79CDC-7ACE-499E-9C8A-6DC93D391BE0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AA97559-D454-46C8-B283-A5357C742E31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CE809EA7-96D8-457F-AAF9-D2FB06CB654E}"/>
                    </a:ext>
                  </a:extLst>
                </p:cNvPr>
                <p:cNvCxnSpPr>
                  <a:stCxn id="24" idx="0"/>
                  <a:endCxn id="24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58BFBF0-C7A0-4BCA-8FE6-4EFA3601472A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7AD4723-C4B5-4410-ACDE-02BED55530F9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06B279E-F881-4FC6-880C-EEA5FDDA9F6B}"/>
                  </a:ext>
                </a:extLst>
              </p:cNvPr>
              <p:cNvCxnSpPr>
                <a:stCxn id="22" idx="0"/>
                <a:endCxn id="22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785FFE-DE67-49BA-AA4B-A90590674DBB}"/>
                </a:ext>
              </a:extLst>
            </p:cNvPr>
            <p:cNvSpPr txBox="1"/>
            <p:nvPr/>
          </p:nvSpPr>
          <p:spPr>
            <a:xfrm>
              <a:off x="5726400" y="2800629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3F9A2E-0392-4848-B4DC-D77FB60D42FD}"/>
                </a:ext>
              </a:extLst>
            </p:cNvPr>
            <p:cNvSpPr txBox="1"/>
            <p:nvPr/>
          </p:nvSpPr>
          <p:spPr>
            <a:xfrm>
              <a:off x="6180894" y="3043750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7" name="부분 원형 26">
            <a:extLst>
              <a:ext uri="{FF2B5EF4-FFF2-40B4-BE49-F238E27FC236}">
                <a16:creationId xmlns:a16="http://schemas.microsoft.com/office/drawing/2014/main" id="{4D91F314-52FD-4422-A532-3A5804736080}"/>
              </a:ext>
            </a:extLst>
          </p:cNvPr>
          <p:cNvSpPr/>
          <p:nvPr/>
        </p:nvSpPr>
        <p:spPr>
          <a:xfrm>
            <a:off x="2160156" y="1392329"/>
            <a:ext cx="928508" cy="848862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A4CE5E-5B53-4E85-98BB-F9A7379D8E00}"/>
              </a:ext>
            </a:extLst>
          </p:cNvPr>
          <p:cNvSpPr txBox="1"/>
          <p:nvPr/>
        </p:nvSpPr>
        <p:spPr>
          <a:xfrm>
            <a:off x="2224949" y="1569778"/>
            <a:ext cx="441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94525066-0884-4471-A2C2-89F055365F7C}"/>
              </a:ext>
            </a:extLst>
          </p:cNvPr>
          <p:cNvSpPr/>
          <p:nvPr/>
        </p:nvSpPr>
        <p:spPr>
          <a:xfrm rot="18200397">
            <a:off x="1900813" y="2381411"/>
            <a:ext cx="361787" cy="4571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4EFAAE-CA4D-4CA6-A309-674A0B5BA2C2}"/>
              </a:ext>
            </a:extLst>
          </p:cNvPr>
          <p:cNvSpPr txBox="1"/>
          <p:nvPr/>
        </p:nvSpPr>
        <p:spPr>
          <a:xfrm>
            <a:off x="713767" y="2844553"/>
            <a:ext cx="44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E3ED1AD-00F3-4ADC-BDF5-2BEC892528B5}"/>
              </a:ext>
            </a:extLst>
          </p:cNvPr>
          <p:cNvGrpSpPr/>
          <p:nvPr/>
        </p:nvGrpSpPr>
        <p:grpSpPr>
          <a:xfrm>
            <a:off x="1046092" y="2650728"/>
            <a:ext cx="928508" cy="862645"/>
            <a:chOff x="5524893" y="2676267"/>
            <a:chExt cx="1069676" cy="104379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B1A1475-9D33-46A5-8488-53E96E172543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A49EB90-BC2A-4A0A-889E-615D3BF68831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45112733-4E93-425C-AE59-92E15DF4AB99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09253029-BA9F-432C-B91D-75860C62341E}"/>
                    </a:ext>
                  </a:extLst>
                </p:cNvPr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EFFDDAD-6A20-4746-AB3B-A20BF4897497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1E772923-44A2-458A-8323-712FA4DF4F1E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FA19D0-EB73-4C26-8562-F9CDB04EF72D}"/>
                  </a:ext>
                </a:extLst>
              </p:cNvPr>
              <p:cNvCxnSpPr>
                <a:stCxn id="50" idx="0"/>
                <a:endCxn id="50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F476580-C407-4588-A724-3F310F04155D}"/>
                </a:ext>
              </a:extLst>
            </p:cNvPr>
            <p:cNvSpPr txBox="1"/>
            <p:nvPr/>
          </p:nvSpPr>
          <p:spPr>
            <a:xfrm>
              <a:off x="5726400" y="2800629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A38DBE-0E2C-4E13-9BFC-E3282CB3D909}"/>
                </a:ext>
              </a:extLst>
            </p:cNvPr>
            <p:cNvSpPr txBox="1"/>
            <p:nvPr/>
          </p:nvSpPr>
          <p:spPr>
            <a:xfrm>
              <a:off x="6180894" y="3043750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5" name="부분 원형 54">
            <a:extLst>
              <a:ext uri="{FF2B5EF4-FFF2-40B4-BE49-F238E27FC236}">
                <a16:creationId xmlns:a16="http://schemas.microsoft.com/office/drawing/2014/main" id="{A24A5F75-43BE-43D9-ABE8-42CCF0552F0F}"/>
              </a:ext>
            </a:extLst>
          </p:cNvPr>
          <p:cNvSpPr/>
          <p:nvPr/>
        </p:nvSpPr>
        <p:spPr>
          <a:xfrm>
            <a:off x="1046092" y="2657518"/>
            <a:ext cx="928508" cy="848862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E84843-8A93-4239-913F-D1D72E6C7836}"/>
              </a:ext>
            </a:extLst>
          </p:cNvPr>
          <p:cNvSpPr txBox="1"/>
          <p:nvPr/>
        </p:nvSpPr>
        <p:spPr>
          <a:xfrm>
            <a:off x="1069996" y="2916212"/>
            <a:ext cx="44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55C0E6-4402-4A6E-8392-9CBA25DB1977}"/>
              </a:ext>
            </a:extLst>
          </p:cNvPr>
          <p:cNvSpPr txBox="1"/>
          <p:nvPr/>
        </p:nvSpPr>
        <p:spPr>
          <a:xfrm>
            <a:off x="1485468" y="2923000"/>
            <a:ext cx="44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빼기 기호 43">
            <a:extLst>
              <a:ext uri="{FF2B5EF4-FFF2-40B4-BE49-F238E27FC236}">
                <a16:creationId xmlns:a16="http://schemas.microsoft.com/office/drawing/2014/main" id="{DDF1315E-7F5B-4C16-8B05-9B598C8C3F71}"/>
              </a:ext>
            </a:extLst>
          </p:cNvPr>
          <p:cNvSpPr/>
          <p:nvPr/>
        </p:nvSpPr>
        <p:spPr>
          <a:xfrm rot="2377528">
            <a:off x="677387" y="3007835"/>
            <a:ext cx="1616161" cy="186955"/>
          </a:xfrm>
          <a:prstGeom prst="mathMinus">
            <a:avLst/>
          </a:prstGeom>
          <a:solidFill>
            <a:srgbClr val="EA2A8A"/>
          </a:solidFill>
          <a:ln>
            <a:solidFill>
              <a:srgbClr val="EA2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ea typeface="나눔스퀘어라운드 Bold" panose="020B0600000101010101" pitchFamily="50" charset="-127"/>
            </a:endParaRPr>
          </a:p>
        </p:txBody>
      </p:sp>
      <p:sp>
        <p:nvSpPr>
          <p:cNvPr id="43" name="빼기 기호 42">
            <a:extLst>
              <a:ext uri="{FF2B5EF4-FFF2-40B4-BE49-F238E27FC236}">
                <a16:creationId xmlns:a16="http://schemas.microsoft.com/office/drawing/2014/main" id="{C0F304A8-98CB-49A9-B68E-9D0E436B4E8C}"/>
              </a:ext>
            </a:extLst>
          </p:cNvPr>
          <p:cNvSpPr/>
          <p:nvPr/>
        </p:nvSpPr>
        <p:spPr>
          <a:xfrm rot="19344754">
            <a:off x="746102" y="2998006"/>
            <a:ext cx="1593645" cy="165919"/>
          </a:xfrm>
          <a:prstGeom prst="mathMinus">
            <a:avLst/>
          </a:prstGeom>
          <a:solidFill>
            <a:srgbClr val="EA2A8A"/>
          </a:solidFill>
          <a:ln>
            <a:solidFill>
              <a:srgbClr val="EA2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ea typeface="나눔스퀘어라운드 Bold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B900A74-2B5F-4BBC-BB8B-26D3E8F32E06}"/>
              </a:ext>
            </a:extLst>
          </p:cNvPr>
          <p:cNvGrpSpPr/>
          <p:nvPr/>
        </p:nvGrpSpPr>
        <p:grpSpPr>
          <a:xfrm>
            <a:off x="3723322" y="2067526"/>
            <a:ext cx="928508" cy="862645"/>
            <a:chOff x="5524893" y="2676267"/>
            <a:chExt cx="1069676" cy="1043798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83625EF-B3A1-4622-9647-1111626FB696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D04F2D04-53D0-4DAC-B8E4-E3F363847057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A192AA74-7D61-4ABD-9B80-0C4D283F71D5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E45E5F1C-C68C-4EB9-A3E9-C17A37EAA433}"/>
                    </a:ext>
                  </a:extLst>
                </p:cNvPr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BF6C9F1-A545-4E67-960F-8E7EB4C0F2F0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E2FF656-C23B-4B2B-A3AA-0C985CDA3FD5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4611AE9-F208-4628-9044-BAF8B8B15891}"/>
                  </a:ext>
                </a:extLst>
              </p:cNvPr>
              <p:cNvCxnSpPr>
                <a:stCxn id="64" idx="0"/>
                <a:endCxn id="64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4E784F-8088-4EDE-85F3-2C9545496161}"/>
                </a:ext>
              </a:extLst>
            </p:cNvPr>
            <p:cNvSpPr txBox="1"/>
            <p:nvPr/>
          </p:nvSpPr>
          <p:spPr>
            <a:xfrm>
              <a:off x="5726400" y="2800629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8582617-FFA7-42BA-B834-BE25C45084E0}"/>
                </a:ext>
              </a:extLst>
            </p:cNvPr>
            <p:cNvSpPr txBox="1"/>
            <p:nvPr/>
          </p:nvSpPr>
          <p:spPr>
            <a:xfrm>
              <a:off x="6180894" y="3043750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69" name="부분 원형 68">
            <a:extLst>
              <a:ext uri="{FF2B5EF4-FFF2-40B4-BE49-F238E27FC236}">
                <a16:creationId xmlns:a16="http://schemas.microsoft.com/office/drawing/2014/main" id="{EEC05F8F-E546-46C9-903F-477CE77017E8}"/>
              </a:ext>
            </a:extLst>
          </p:cNvPr>
          <p:cNvSpPr/>
          <p:nvPr/>
        </p:nvSpPr>
        <p:spPr>
          <a:xfrm>
            <a:off x="3723322" y="2074316"/>
            <a:ext cx="928508" cy="848862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95B804-C282-42C3-8FC3-485EC5486C1E}"/>
              </a:ext>
            </a:extLst>
          </p:cNvPr>
          <p:cNvSpPr txBox="1"/>
          <p:nvPr/>
        </p:nvSpPr>
        <p:spPr>
          <a:xfrm>
            <a:off x="3783210" y="2349963"/>
            <a:ext cx="44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화살표: 왼쪽 70">
            <a:extLst>
              <a:ext uri="{FF2B5EF4-FFF2-40B4-BE49-F238E27FC236}">
                <a16:creationId xmlns:a16="http://schemas.microsoft.com/office/drawing/2014/main" id="{B12C617D-696D-40D1-ABE0-03C76C92C8C8}"/>
              </a:ext>
            </a:extLst>
          </p:cNvPr>
          <p:cNvSpPr/>
          <p:nvPr/>
        </p:nvSpPr>
        <p:spPr>
          <a:xfrm rot="12637399" flipV="1">
            <a:off x="3237490" y="2053441"/>
            <a:ext cx="415720" cy="4571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ea typeface="나눔스퀘어라운드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B29DA48-D104-44D7-BA15-16C14F10E3C9}"/>
              </a:ext>
            </a:extLst>
          </p:cNvPr>
          <p:cNvSpPr txBox="1"/>
          <p:nvPr/>
        </p:nvSpPr>
        <p:spPr>
          <a:xfrm>
            <a:off x="4168771" y="2349962"/>
            <a:ext cx="44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98655B-407E-4E9E-9225-2C1D64C7569F}"/>
              </a:ext>
            </a:extLst>
          </p:cNvPr>
          <p:cNvSpPr txBox="1"/>
          <p:nvPr/>
        </p:nvSpPr>
        <p:spPr>
          <a:xfrm>
            <a:off x="3469575" y="1718544"/>
            <a:ext cx="76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r>
              <a:rPr lang="en-US" altLang="ko-KR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 </a:t>
            </a:r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CCB04E8-B4E0-4894-BD56-D2938B380E6A}"/>
              </a:ext>
            </a:extLst>
          </p:cNvPr>
          <p:cNvGrpSpPr/>
          <p:nvPr/>
        </p:nvGrpSpPr>
        <p:grpSpPr>
          <a:xfrm>
            <a:off x="5165686" y="2643735"/>
            <a:ext cx="928508" cy="862645"/>
            <a:chOff x="5524893" y="2676267"/>
            <a:chExt cx="1069676" cy="104379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D71BC9D-EB6A-46EC-9670-5BC9F6415AC9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87F8DCE-A2E7-4AC3-B659-BADB8F0D95FE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566D510-5D27-4934-B81E-0E92DAF4149F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AFC99A71-E48C-4BC9-A39F-69CBE99B6305}"/>
                    </a:ext>
                  </a:extLst>
                </p:cNvPr>
                <p:cNvCxnSpPr>
                  <a:stCxn id="81" idx="0"/>
                  <a:endCxn id="81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C1F930D6-B6E7-466B-AE1A-339CB854CFA0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4632D0D-5EB7-42E8-A8BB-7D360FB29922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181C446-F059-4F75-8D7C-E108BF2FFB8E}"/>
                  </a:ext>
                </a:extLst>
              </p:cNvPr>
              <p:cNvCxnSpPr>
                <a:stCxn id="79" idx="0"/>
                <a:endCxn id="79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BCB51F-6C1B-4649-A322-73B2591ADA57}"/>
                </a:ext>
              </a:extLst>
            </p:cNvPr>
            <p:cNvSpPr txBox="1"/>
            <p:nvPr/>
          </p:nvSpPr>
          <p:spPr>
            <a:xfrm>
              <a:off x="5726400" y="2800629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08ABF4-5A87-4A15-9A34-5457FF174AD0}"/>
                </a:ext>
              </a:extLst>
            </p:cNvPr>
            <p:cNvSpPr txBox="1"/>
            <p:nvPr/>
          </p:nvSpPr>
          <p:spPr>
            <a:xfrm>
              <a:off x="6180894" y="3043750"/>
              <a:ext cx="204751" cy="227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4" name="부분 원형 83">
            <a:extLst>
              <a:ext uri="{FF2B5EF4-FFF2-40B4-BE49-F238E27FC236}">
                <a16:creationId xmlns:a16="http://schemas.microsoft.com/office/drawing/2014/main" id="{CFCF0BC9-470A-42C6-A229-9476A0AEBA51}"/>
              </a:ext>
            </a:extLst>
          </p:cNvPr>
          <p:cNvSpPr/>
          <p:nvPr/>
        </p:nvSpPr>
        <p:spPr>
          <a:xfrm>
            <a:off x="5165686" y="2650525"/>
            <a:ext cx="928508" cy="848862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6EBA0B-DB11-4761-BC37-2847470E5DF1}"/>
              </a:ext>
            </a:extLst>
          </p:cNvPr>
          <p:cNvSpPr txBox="1"/>
          <p:nvPr/>
        </p:nvSpPr>
        <p:spPr>
          <a:xfrm>
            <a:off x="5227332" y="2876141"/>
            <a:ext cx="4418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6" name="화살표: 왼쪽 85">
            <a:extLst>
              <a:ext uri="{FF2B5EF4-FFF2-40B4-BE49-F238E27FC236}">
                <a16:creationId xmlns:a16="http://schemas.microsoft.com/office/drawing/2014/main" id="{01AC6573-08F4-490B-82EA-862C8E14364B}"/>
              </a:ext>
            </a:extLst>
          </p:cNvPr>
          <p:cNvSpPr/>
          <p:nvPr/>
        </p:nvSpPr>
        <p:spPr>
          <a:xfrm rot="12492735">
            <a:off x="4698733" y="2769097"/>
            <a:ext cx="361787" cy="4571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ea typeface="나눔스퀘어라운드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6A0479-C7CF-40DF-9B56-871CAF1DD122}"/>
              </a:ext>
            </a:extLst>
          </p:cNvPr>
          <p:cNvSpPr txBox="1"/>
          <p:nvPr/>
        </p:nvSpPr>
        <p:spPr>
          <a:xfrm>
            <a:off x="5603040" y="2976214"/>
            <a:ext cx="4418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8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DACBBE-5BF9-41EC-A9D1-7C82F36AB3E3}"/>
              </a:ext>
            </a:extLst>
          </p:cNvPr>
          <p:cNvSpPr txBox="1"/>
          <p:nvPr/>
        </p:nvSpPr>
        <p:spPr>
          <a:xfrm>
            <a:off x="4863092" y="2396933"/>
            <a:ext cx="76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r>
              <a:rPr lang="ko-KR" altLang="en-US" sz="7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 혼자</a:t>
            </a:r>
          </a:p>
        </p:txBody>
      </p:sp>
    </p:spTree>
    <p:extLst>
      <p:ext uri="{BB962C8B-B14F-4D97-AF65-F5344CB8AC3E}">
        <p14:creationId xmlns:p14="http://schemas.microsoft.com/office/powerpoint/2010/main" val="38378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229567" y="806116"/>
            <a:ext cx="285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 및 문제 해결하기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54151-67D3-40C3-A9A0-6EE98C6C3E88}"/>
              </a:ext>
            </a:extLst>
          </p:cNvPr>
          <p:cNvSpPr txBox="1"/>
          <p:nvPr/>
        </p:nvSpPr>
        <p:spPr>
          <a:xfrm>
            <a:off x="489228" y="1703457"/>
            <a:ext cx="6336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0" spc="0" dirty="0"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위에서 살펴본 문제 표현 방식으로 </a:t>
            </a:r>
            <a:endParaRPr lang="en-US" altLang="ko-KR" sz="2000" b="1" kern="0" spc="0" dirty="0"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b="1" kern="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탐색을 이용하여 강 건너기 문제를 해결해봅시다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3AD36-0DE2-4C34-92A8-BFEF829D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89" y="2617789"/>
            <a:ext cx="1497012" cy="1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5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93">
            <a:extLst>
              <a:ext uri="{FF2B5EF4-FFF2-40B4-BE49-F238E27FC236}">
                <a16:creationId xmlns:a16="http://schemas.microsoft.com/office/drawing/2014/main" id="{4535B6FC-0008-46D0-A579-06EA8AD05587}"/>
              </a:ext>
            </a:extLst>
          </p:cNvPr>
          <p:cNvSpPr txBox="1"/>
          <p:nvPr/>
        </p:nvSpPr>
        <p:spPr>
          <a:xfrm>
            <a:off x="1169996" y="3713101"/>
            <a:ext cx="4519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출발지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965424DD-D2B9-4F4B-BBC9-4400F99014A9}"/>
              </a:ext>
            </a:extLst>
          </p:cNvPr>
          <p:cNvSpPr txBox="1"/>
          <p:nvPr/>
        </p:nvSpPr>
        <p:spPr>
          <a:xfrm>
            <a:off x="2335998" y="3706130"/>
            <a:ext cx="4519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도착지</a:t>
            </a:r>
          </a:p>
        </p:txBody>
      </p:sp>
      <p:cxnSp>
        <p:nvCxnSpPr>
          <p:cNvPr id="411" name="직선 화살표 연결선 410">
            <a:extLst>
              <a:ext uri="{FF2B5EF4-FFF2-40B4-BE49-F238E27FC236}">
                <a16:creationId xmlns:a16="http://schemas.microsoft.com/office/drawing/2014/main" id="{F1CF8D6F-4768-4F68-8BF5-79D102522A67}"/>
              </a:ext>
            </a:extLst>
          </p:cNvPr>
          <p:cNvCxnSpPr>
            <a:cxnSpLocks/>
          </p:cNvCxnSpPr>
          <p:nvPr/>
        </p:nvCxnSpPr>
        <p:spPr>
          <a:xfrm flipH="1" flipV="1">
            <a:off x="1379504" y="3091577"/>
            <a:ext cx="237580" cy="285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5E8BEC12-0451-4B80-A01C-FDFEE23D6031}"/>
              </a:ext>
            </a:extLst>
          </p:cNvPr>
          <p:cNvSpPr txBox="1"/>
          <p:nvPr/>
        </p:nvSpPr>
        <p:spPr>
          <a:xfrm>
            <a:off x="730751" y="3260734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 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29D5D28D-50E4-461C-A6EE-4BFC17B6D996}"/>
              </a:ext>
            </a:extLst>
          </p:cNvPr>
          <p:cNvSpPr txBox="1"/>
          <p:nvPr/>
        </p:nvSpPr>
        <p:spPr>
          <a:xfrm>
            <a:off x="6042" y="2696908"/>
            <a:ext cx="920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실패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양이 양배추를</a:t>
            </a:r>
            <a:endParaRPr lang="en-US" altLang="ko-KR" sz="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먹어버림</a:t>
            </a:r>
            <a:endParaRPr lang="ko-KR" altLang="en-US" sz="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13C3653D-F0D6-4C6B-AA2B-BFFD81A5C97C}"/>
              </a:ext>
            </a:extLst>
          </p:cNvPr>
          <p:cNvSpPr txBox="1"/>
          <p:nvPr/>
        </p:nvSpPr>
        <p:spPr>
          <a:xfrm>
            <a:off x="2001768" y="2914695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 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</a:p>
        </p:txBody>
      </p: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2284CC6E-90FD-4BC7-B3F5-E0C26E3917FF}"/>
              </a:ext>
            </a:extLst>
          </p:cNvPr>
          <p:cNvCxnSpPr>
            <a:cxnSpLocks/>
          </p:cNvCxnSpPr>
          <p:nvPr/>
        </p:nvCxnSpPr>
        <p:spPr>
          <a:xfrm flipV="1">
            <a:off x="2355549" y="3044962"/>
            <a:ext cx="264874" cy="321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화살표 연결선 429">
            <a:extLst>
              <a:ext uri="{FF2B5EF4-FFF2-40B4-BE49-F238E27FC236}">
                <a16:creationId xmlns:a16="http://schemas.microsoft.com/office/drawing/2014/main" id="{78BF4FCF-356D-4327-A32D-678DB535E6DD}"/>
              </a:ext>
            </a:extLst>
          </p:cNvPr>
          <p:cNvCxnSpPr>
            <a:cxnSpLocks/>
          </p:cNvCxnSpPr>
          <p:nvPr/>
        </p:nvCxnSpPr>
        <p:spPr>
          <a:xfrm flipV="1">
            <a:off x="3165955" y="2073826"/>
            <a:ext cx="234085" cy="281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TextBox 430">
            <a:extLst>
              <a:ext uri="{FF2B5EF4-FFF2-40B4-BE49-F238E27FC236}">
                <a16:creationId xmlns:a16="http://schemas.microsoft.com/office/drawing/2014/main" id="{ACF19855-5070-488A-BD77-C2A964E18DA3}"/>
              </a:ext>
            </a:extLst>
          </p:cNvPr>
          <p:cNvSpPr txBox="1"/>
          <p:nvPr/>
        </p:nvSpPr>
        <p:spPr>
          <a:xfrm>
            <a:off x="1042095" y="3867236"/>
            <a:ext cx="6627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7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 상태</a:t>
            </a:r>
            <a:r>
              <a:rPr lang="en-US" altLang="ko-KR" sz="700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70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63D040E5-DBC5-4D6A-8E6C-10698E43AF83}"/>
              </a:ext>
            </a:extLst>
          </p:cNvPr>
          <p:cNvSpPr txBox="1"/>
          <p:nvPr/>
        </p:nvSpPr>
        <p:spPr>
          <a:xfrm>
            <a:off x="2220083" y="3855204"/>
            <a:ext cx="6627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상태</a:t>
            </a:r>
            <a:r>
              <a:rPr lang="en-US" altLang="ko-KR" sz="7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7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9CF9A0D3-7364-46E8-B319-8F2BD440AD8C}"/>
              </a:ext>
            </a:extLst>
          </p:cNvPr>
          <p:cNvSpPr txBox="1"/>
          <p:nvPr/>
        </p:nvSpPr>
        <p:spPr>
          <a:xfrm>
            <a:off x="2578206" y="1911699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 혼자</a:t>
            </a:r>
          </a:p>
        </p:txBody>
      </p: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34FA84F6-4DB6-452D-B60E-35C027317331}"/>
              </a:ext>
            </a:extLst>
          </p:cNvPr>
          <p:cNvCxnSpPr>
            <a:cxnSpLocks/>
          </p:cNvCxnSpPr>
          <p:nvPr/>
        </p:nvCxnSpPr>
        <p:spPr>
          <a:xfrm>
            <a:off x="3961269" y="2065588"/>
            <a:ext cx="180002" cy="295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TextBox 470">
            <a:extLst>
              <a:ext uri="{FF2B5EF4-FFF2-40B4-BE49-F238E27FC236}">
                <a16:creationId xmlns:a16="http://schemas.microsoft.com/office/drawing/2014/main" id="{EA368531-5A67-4B0C-951C-13B4E7536FEC}"/>
              </a:ext>
            </a:extLst>
          </p:cNvPr>
          <p:cNvSpPr txBox="1"/>
          <p:nvPr/>
        </p:nvSpPr>
        <p:spPr>
          <a:xfrm>
            <a:off x="4167393" y="1861466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늑대</a:t>
            </a:r>
          </a:p>
        </p:txBody>
      </p:sp>
      <p:cxnSp>
        <p:nvCxnSpPr>
          <p:cNvPr id="472" name="직선 화살표 연결선 471">
            <a:extLst>
              <a:ext uri="{FF2B5EF4-FFF2-40B4-BE49-F238E27FC236}">
                <a16:creationId xmlns:a16="http://schemas.microsoft.com/office/drawing/2014/main" id="{1D95171C-26A8-40E1-9202-444D71B27F04}"/>
              </a:ext>
            </a:extLst>
          </p:cNvPr>
          <p:cNvCxnSpPr>
            <a:cxnSpLocks/>
          </p:cNvCxnSpPr>
          <p:nvPr/>
        </p:nvCxnSpPr>
        <p:spPr>
          <a:xfrm>
            <a:off x="4603101" y="3013062"/>
            <a:ext cx="226066" cy="304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A53B229F-A887-429E-AA44-3BAABA154357}"/>
              </a:ext>
            </a:extLst>
          </p:cNvPr>
          <p:cNvSpPr txBox="1"/>
          <p:nvPr/>
        </p:nvSpPr>
        <p:spPr>
          <a:xfrm>
            <a:off x="4058003" y="3136900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양</a:t>
            </a:r>
          </a:p>
        </p:txBody>
      </p:sp>
      <p:cxnSp>
        <p:nvCxnSpPr>
          <p:cNvPr id="502" name="직선 화살표 연결선 501">
            <a:extLst>
              <a:ext uri="{FF2B5EF4-FFF2-40B4-BE49-F238E27FC236}">
                <a16:creationId xmlns:a16="http://schemas.microsoft.com/office/drawing/2014/main" id="{504DA65D-C40F-41EF-AF7E-4554D65DAD4E}"/>
              </a:ext>
            </a:extLst>
          </p:cNvPr>
          <p:cNvCxnSpPr>
            <a:cxnSpLocks/>
          </p:cNvCxnSpPr>
          <p:nvPr/>
        </p:nvCxnSpPr>
        <p:spPr>
          <a:xfrm flipV="1">
            <a:off x="5306747" y="2991059"/>
            <a:ext cx="180665" cy="311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TextBox 503">
            <a:extLst>
              <a:ext uri="{FF2B5EF4-FFF2-40B4-BE49-F238E27FC236}">
                <a16:creationId xmlns:a16="http://schemas.microsoft.com/office/drawing/2014/main" id="{C2EB5AFA-AD88-4662-8349-011B956EBE58}"/>
              </a:ext>
            </a:extLst>
          </p:cNvPr>
          <p:cNvSpPr txBox="1"/>
          <p:nvPr/>
        </p:nvSpPr>
        <p:spPr>
          <a:xfrm>
            <a:off x="5520217" y="3129987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양배추</a:t>
            </a:r>
          </a:p>
        </p:txBody>
      </p:sp>
      <p:cxnSp>
        <p:nvCxnSpPr>
          <p:cNvPr id="515" name="직선 화살표 연결선 514">
            <a:extLst>
              <a:ext uri="{FF2B5EF4-FFF2-40B4-BE49-F238E27FC236}">
                <a16:creationId xmlns:a16="http://schemas.microsoft.com/office/drawing/2014/main" id="{1EC59777-5CF1-45B7-90A9-6F2E1FAFD1AD}"/>
              </a:ext>
            </a:extLst>
          </p:cNvPr>
          <p:cNvCxnSpPr>
            <a:cxnSpLocks/>
          </p:cNvCxnSpPr>
          <p:nvPr/>
        </p:nvCxnSpPr>
        <p:spPr>
          <a:xfrm flipV="1">
            <a:off x="5868753" y="2015219"/>
            <a:ext cx="158869" cy="285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TextBox 515">
            <a:extLst>
              <a:ext uri="{FF2B5EF4-FFF2-40B4-BE49-F238E27FC236}">
                <a16:creationId xmlns:a16="http://schemas.microsoft.com/office/drawing/2014/main" id="{A917640D-0F6F-4741-B50B-4A107A6F5C50}"/>
              </a:ext>
            </a:extLst>
          </p:cNvPr>
          <p:cNvSpPr txBox="1"/>
          <p:nvPr/>
        </p:nvSpPr>
        <p:spPr>
          <a:xfrm>
            <a:off x="6034262" y="2140154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</a:p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 혼자</a:t>
            </a:r>
          </a:p>
        </p:txBody>
      </p: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09672F52-1B4A-47D6-8F4A-BAA9FBDD89C9}"/>
              </a:ext>
            </a:extLst>
          </p:cNvPr>
          <p:cNvGrpSpPr/>
          <p:nvPr/>
        </p:nvGrpSpPr>
        <p:grpSpPr>
          <a:xfrm>
            <a:off x="6431839" y="329932"/>
            <a:ext cx="651216" cy="611260"/>
            <a:chOff x="5524893" y="2676267"/>
            <a:chExt cx="1102058" cy="1043798"/>
          </a:xfrm>
        </p:grpSpPr>
        <p:grpSp>
          <p:nvGrpSpPr>
            <p:cNvPr id="519" name="그룹 518">
              <a:extLst>
                <a:ext uri="{FF2B5EF4-FFF2-40B4-BE49-F238E27FC236}">
                  <a16:creationId xmlns:a16="http://schemas.microsoft.com/office/drawing/2014/main" id="{C6DE59EA-EF19-44A8-9B38-45A5DC1A21BF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522" name="그룹 521">
                <a:extLst>
                  <a:ext uri="{FF2B5EF4-FFF2-40B4-BE49-F238E27FC236}">
                    <a16:creationId xmlns:a16="http://schemas.microsoft.com/office/drawing/2014/main" id="{11C99165-D10D-456E-A4D1-406CB350B955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525" name="타원 524">
                  <a:extLst>
                    <a:ext uri="{FF2B5EF4-FFF2-40B4-BE49-F238E27FC236}">
                      <a16:creationId xmlns:a16="http://schemas.microsoft.com/office/drawing/2014/main" id="{3701E086-16E5-4D7F-B35C-EE7078AE1958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526" name="직선 연결선 525">
                  <a:extLst>
                    <a:ext uri="{FF2B5EF4-FFF2-40B4-BE49-F238E27FC236}">
                      <a16:creationId xmlns:a16="http://schemas.microsoft.com/office/drawing/2014/main" id="{48AFE5E3-539D-4891-AC6D-95C37E9FF54A}"/>
                    </a:ext>
                  </a:extLst>
                </p:cNvPr>
                <p:cNvCxnSpPr>
                  <a:stCxn id="525" idx="0"/>
                  <a:endCxn id="525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27" name="직사각형 526">
                  <a:extLst>
                    <a:ext uri="{FF2B5EF4-FFF2-40B4-BE49-F238E27FC236}">
                      <a16:creationId xmlns:a16="http://schemas.microsoft.com/office/drawing/2014/main" id="{60DF6464-C942-42ED-814B-B92E70AC8A0C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523" name="타원 522">
                <a:extLst>
                  <a:ext uri="{FF2B5EF4-FFF2-40B4-BE49-F238E27FC236}">
                    <a16:creationId xmlns:a16="http://schemas.microsoft.com/office/drawing/2014/main" id="{9057301C-0036-47A9-9397-794001AAA910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524" name="직선 연결선 523">
                <a:extLst>
                  <a:ext uri="{FF2B5EF4-FFF2-40B4-BE49-F238E27FC236}">
                    <a16:creationId xmlns:a16="http://schemas.microsoft.com/office/drawing/2014/main" id="{21AF2689-6355-4E80-B3B2-3248A0880FE9}"/>
                  </a:ext>
                </a:extLst>
              </p:cNvPr>
              <p:cNvCxnSpPr>
                <a:stCxn id="523" idx="0"/>
                <a:endCxn id="523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EDE737E8-A962-49DA-804D-AA1E54EAA7BF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F15A3C1A-D5F0-4DAB-86A1-8CFA06177F48}"/>
                </a:ext>
              </a:extLst>
            </p:cNvPr>
            <p:cNvSpPr txBox="1"/>
            <p:nvPr/>
          </p:nvSpPr>
          <p:spPr>
            <a:xfrm>
              <a:off x="5956352" y="2805209"/>
              <a:ext cx="670599" cy="788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양배추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28" name="TextBox 527">
            <a:extLst>
              <a:ext uri="{FF2B5EF4-FFF2-40B4-BE49-F238E27FC236}">
                <a16:creationId xmlns:a16="http://schemas.microsoft.com/office/drawing/2014/main" id="{615A297D-7C19-498C-9A03-4DF084C25A86}"/>
              </a:ext>
            </a:extLst>
          </p:cNvPr>
          <p:cNvSpPr txBox="1"/>
          <p:nvPr/>
        </p:nvSpPr>
        <p:spPr>
          <a:xfrm>
            <a:off x="6480865" y="1159812"/>
            <a:ext cx="65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 건너기</a:t>
            </a:r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</a:p>
          <a:p>
            <a:r>
              <a:rPr lang="en-US" altLang="ko-KR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With</a:t>
            </a:r>
            <a:r>
              <a:rPr lang="ko-KR" altLang="en-US" sz="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양</a:t>
            </a:r>
          </a:p>
        </p:txBody>
      </p:sp>
      <p:cxnSp>
        <p:nvCxnSpPr>
          <p:cNvPr id="529" name="직선 화살표 연결선 528">
            <a:extLst>
              <a:ext uri="{FF2B5EF4-FFF2-40B4-BE49-F238E27FC236}">
                <a16:creationId xmlns:a16="http://schemas.microsoft.com/office/drawing/2014/main" id="{52F30E6F-AE76-4A91-BD1E-129B2C9F20A0}"/>
              </a:ext>
            </a:extLst>
          </p:cNvPr>
          <p:cNvCxnSpPr>
            <a:cxnSpLocks/>
          </p:cNvCxnSpPr>
          <p:nvPr/>
        </p:nvCxnSpPr>
        <p:spPr>
          <a:xfrm flipV="1">
            <a:off x="6381552" y="1013103"/>
            <a:ext cx="198626" cy="318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D342FA1-E0EE-4881-80BE-D600624882BC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9E3E13C-6716-4124-87BE-FAD65FB5E8A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282A1DC-2A46-4260-965C-EE2D1FD2A264}"/>
              </a:ext>
            </a:extLst>
          </p:cNvPr>
          <p:cNvSpPr txBox="1"/>
          <p:nvPr/>
        </p:nvSpPr>
        <p:spPr>
          <a:xfrm>
            <a:off x="1947712" y="816271"/>
            <a:ext cx="341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 및 문제 해결하기 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정답</a:t>
            </a:r>
          </a:p>
        </p:txBody>
      </p:sp>
      <p:sp>
        <p:nvSpPr>
          <p:cNvPr id="3" name="부분 원형 2">
            <a:extLst>
              <a:ext uri="{FF2B5EF4-FFF2-40B4-BE49-F238E27FC236}">
                <a16:creationId xmlns:a16="http://schemas.microsoft.com/office/drawing/2014/main" id="{4B6E0E00-7CED-4A98-AAC6-12CFD7358041}"/>
              </a:ext>
            </a:extLst>
          </p:cNvPr>
          <p:cNvSpPr/>
          <p:nvPr/>
        </p:nvSpPr>
        <p:spPr>
          <a:xfrm>
            <a:off x="6431838" y="334816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DFC962B-CD4F-43FC-A18D-BAA02A4D0A67}"/>
              </a:ext>
            </a:extLst>
          </p:cNvPr>
          <p:cNvGrpSpPr/>
          <p:nvPr/>
        </p:nvGrpSpPr>
        <p:grpSpPr>
          <a:xfrm>
            <a:off x="5873310" y="1351479"/>
            <a:ext cx="665489" cy="611260"/>
            <a:chOff x="5524893" y="2676267"/>
            <a:chExt cx="1126212" cy="1043798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577F455A-4624-407D-87D3-6D37EA0F4C30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C0324109-F3DD-419E-99D7-2804ABB641CC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9540F83E-51F2-4DBD-979E-4EAA9FC34FC1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E06F9551-3A39-4AB7-8815-0EA9F0F576A8}"/>
                    </a:ext>
                  </a:extLst>
                </p:cNvPr>
                <p:cNvCxnSpPr>
                  <a:stCxn id="125" idx="0"/>
                  <a:endCxn id="125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84D0DEAC-E7D5-4478-858F-F93E1AD40CE5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7168913A-5FA7-4E13-9C40-17C4838D6220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B7CD2314-99CA-4B03-B472-2E813F6433D4}"/>
                  </a:ext>
                </a:extLst>
              </p:cNvPr>
              <p:cNvCxnSpPr>
                <a:stCxn id="123" idx="0"/>
                <a:endCxn id="123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AC6827A-D583-4DEF-94E7-F7BAA605DE0C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E43428E-A471-4EE3-A6F6-2B318E5EC4E8}"/>
                </a:ext>
              </a:extLst>
            </p:cNvPr>
            <p:cNvSpPr txBox="1"/>
            <p:nvPr/>
          </p:nvSpPr>
          <p:spPr>
            <a:xfrm>
              <a:off x="5980508" y="2974822"/>
              <a:ext cx="670597" cy="473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양배추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8" name="부분 원형 127">
            <a:extLst>
              <a:ext uri="{FF2B5EF4-FFF2-40B4-BE49-F238E27FC236}">
                <a16:creationId xmlns:a16="http://schemas.microsoft.com/office/drawing/2014/main" id="{DC87D3A9-CC35-48EE-9F4D-14056C1F4663}"/>
              </a:ext>
            </a:extLst>
          </p:cNvPr>
          <p:cNvSpPr/>
          <p:nvPr/>
        </p:nvSpPr>
        <p:spPr>
          <a:xfrm>
            <a:off x="5873308" y="1358268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5DF102-05F2-46E1-A430-C866A9CEDD0A}"/>
              </a:ext>
            </a:extLst>
          </p:cNvPr>
          <p:cNvSpPr txBox="1"/>
          <p:nvPr/>
        </p:nvSpPr>
        <p:spPr>
          <a:xfrm>
            <a:off x="5905955" y="1526502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DF21D55E-6B71-4574-BB04-0C2CBF3E220E}"/>
              </a:ext>
            </a:extLst>
          </p:cNvPr>
          <p:cNvGrpSpPr/>
          <p:nvPr/>
        </p:nvGrpSpPr>
        <p:grpSpPr>
          <a:xfrm>
            <a:off x="5363812" y="2328141"/>
            <a:ext cx="651172" cy="611260"/>
            <a:chOff x="5524893" y="2676267"/>
            <a:chExt cx="1101983" cy="1043798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D87A9DC-386F-4313-A8C8-0EA4012CDFDE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61431CDE-9425-478B-A7D7-BB0C67B3B5DC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063367C0-A2EC-4D45-9E4F-8FFC6F70DF19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42B6D6DC-5F3E-443A-BCD0-402AEB8CE72D}"/>
                    </a:ext>
                  </a:extLst>
                </p:cNvPr>
                <p:cNvCxnSpPr>
                  <a:stCxn id="141" idx="0"/>
                  <a:endCxn id="141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7851102D-41C6-4C44-B47B-C41BE81248E8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6AF13D1A-DC4D-42AA-A0BC-B791DE42A9C0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69E43EDE-9FCF-4EDB-9633-CC8DBE085B8E}"/>
                  </a:ext>
                </a:extLst>
              </p:cNvPr>
              <p:cNvCxnSpPr>
                <a:stCxn id="139" idx="0"/>
                <a:endCxn id="139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8BE2735-C50A-425F-9D7E-59D6AD196424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54B7836-918E-4144-81EB-4FC26C4518EE}"/>
                </a:ext>
              </a:extLst>
            </p:cNvPr>
            <p:cNvSpPr txBox="1"/>
            <p:nvPr/>
          </p:nvSpPr>
          <p:spPr>
            <a:xfrm>
              <a:off x="5956279" y="2876734"/>
              <a:ext cx="670597" cy="630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양배추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44" name="부분 원형 143">
            <a:extLst>
              <a:ext uri="{FF2B5EF4-FFF2-40B4-BE49-F238E27FC236}">
                <a16:creationId xmlns:a16="http://schemas.microsoft.com/office/drawing/2014/main" id="{B861FEDA-1579-4CD7-B735-130014DEDAC8}"/>
              </a:ext>
            </a:extLst>
          </p:cNvPr>
          <p:cNvSpPr/>
          <p:nvPr/>
        </p:nvSpPr>
        <p:spPr>
          <a:xfrm>
            <a:off x="5363809" y="2334930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C5FB359-EE35-4260-BB86-1EDE93327AFA}"/>
              </a:ext>
            </a:extLst>
          </p:cNvPr>
          <p:cNvSpPr txBox="1"/>
          <p:nvPr/>
        </p:nvSpPr>
        <p:spPr>
          <a:xfrm>
            <a:off x="5418450" y="2536508"/>
            <a:ext cx="2551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E2B31C1-C1EB-4BA0-AE0E-5B0BFE39639B}"/>
              </a:ext>
            </a:extLst>
          </p:cNvPr>
          <p:cNvGrpSpPr/>
          <p:nvPr/>
        </p:nvGrpSpPr>
        <p:grpSpPr>
          <a:xfrm>
            <a:off x="4728048" y="3346997"/>
            <a:ext cx="632081" cy="611260"/>
            <a:chOff x="5524893" y="2676267"/>
            <a:chExt cx="1069676" cy="1043798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CBEAD58E-1496-47EB-9EBC-61A757D3ED5F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0C7F7F0-B589-449D-9203-5D3238B70DCE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5312F06D-7429-4321-B725-5B381D140C5F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D875618B-CDAB-453F-8A6B-193D725F63D1}"/>
                    </a:ext>
                  </a:extLst>
                </p:cNvPr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379A8F08-33B1-4F74-89D3-AF14121561B7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A1577139-21BB-47C6-A594-59B71DB9A03A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4BD8319-4A82-4C54-97B4-05DC9AEEBBE8}"/>
                  </a:ext>
                </a:extLst>
              </p:cNvPr>
              <p:cNvCxnSpPr>
                <a:stCxn id="152" idx="0"/>
                <a:endCxn id="152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C5CB860-AF97-47FB-ACFC-06612A3F1611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12DFE57-B707-43AA-BA6D-A8DF41C6B2D9}"/>
                </a:ext>
              </a:extLst>
            </p:cNvPr>
            <p:cNvSpPr txBox="1"/>
            <p:nvPr/>
          </p:nvSpPr>
          <p:spPr>
            <a:xfrm>
              <a:off x="6007653" y="3043750"/>
              <a:ext cx="551237" cy="315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57" name="부분 원형 156">
            <a:extLst>
              <a:ext uri="{FF2B5EF4-FFF2-40B4-BE49-F238E27FC236}">
                <a16:creationId xmlns:a16="http://schemas.microsoft.com/office/drawing/2014/main" id="{1127326F-5BE2-4C33-A4B8-244B7C613581}"/>
              </a:ext>
            </a:extLst>
          </p:cNvPr>
          <p:cNvSpPr/>
          <p:nvPr/>
        </p:nvSpPr>
        <p:spPr>
          <a:xfrm>
            <a:off x="4728048" y="3353786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C378E1C-B171-4E41-87E5-8309F83242D3}"/>
              </a:ext>
            </a:extLst>
          </p:cNvPr>
          <p:cNvSpPr txBox="1"/>
          <p:nvPr/>
        </p:nvSpPr>
        <p:spPr>
          <a:xfrm>
            <a:off x="4710048" y="3465071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1AC2AE6B-BB5D-4742-AB5D-3DAAC52E8B6C}"/>
              </a:ext>
            </a:extLst>
          </p:cNvPr>
          <p:cNvGrpSpPr/>
          <p:nvPr/>
        </p:nvGrpSpPr>
        <p:grpSpPr>
          <a:xfrm>
            <a:off x="4063159" y="2398509"/>
            <a:ext cx="632081" cy="611260"/>
            <a:chOff x="5524893" y="2676267"/>
            <a:chExt cx="1069676" cy="1043798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5AA0D078-02D2-4463-A285-B6736F834237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6728F960-95CC-4533-91A3-394E22CBC8F6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387A81D6-85D2-49CC-990D-8953D13173A0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EDBD8611-F23B-4F47-8C28-E1AA7AF608E0}"/>
                    </a:ext>
                  </a:extLst>
                </p:cNvPr>
                <p:cNvCxnSpPr>
                  <a:stCxn id="166" idx="0"/>
                  <a:endCxn id="166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70D868CA-08F4-4094-87D7-148DACCF9045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86E203E5-67E6-44E1-9067-382FAC23578A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CF5F0EF5-9524-4043-A1B3-D84240370F1E}"/>
                  </a:ext>
                </a:extLst>
              </p:cNvPr>
              <p:cNvCxnSpPr>
                <a:stCxn id="164" idx="0"/>
                <a:endCxn id="164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0788971-D5D9-4513-82C0-13523BF35AF1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C44506D-807E-4FAD-89CA-9D26EAD0F35B}"/>
                </a:ext>
              </a:extLst>
            </p:cNvPr>
            <p:cNvSpPr txBox="1"/>
            <p:nvPr/>
          </p:nvSpPr>
          <p:spPr>
            <a:xfrm>
              <a:off x="5997413" y="2897672"/>
              <a:ext cx="551236" cy="630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69" name="부분 원형 168">
            <a:extLst>
              <a:ext uri="{FF2B5EF4-FFF2-40B4-BE49-F238E27FC236}">
                <a16:creationId xmlns:a16="http://schemas.microsoft.com/office/drawing/2014/main" id="{3564B9D2-11D8-4F33-A364-56DAEDD043D0}"/>
              </a:ext>
            </a:extLst>
          </p:cNvPr>
          <p:cNvSpPr/>
          <p:nvPr/>
        </p:nvSpPr>
        <p:spPr>
          <a:xfrm>
            <a:off x="4063159" y="2405298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EA6532C-B682-4263-B773-ACE71E03CE61}"/>
              </a:ext>
            </a:extLst>
          </p:cNvPr>
          <p:cNvSpPr txBox="1"/>
          <p:nvPr/>
        </p:nvSpPr>
        <p:spPr>
          <a:xfrm>
            <a:off x="4023897" y="2620499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110E2D60-A558-45B5-B22A-07521F6D19AE}"/>
              </a:ext>
            </a:extLst>
          </p:cNvPr>
          <p:cNvGrpSpPr/>
          <p:nvPr/>
        </p:nvGrpSpPr>
        <p:grpSpPr>
          <a:xfrm>
            <a:off x="3341559" y="1412652"/>
            <a:ext cx="632081" cy="611260"/>
            <a:chOff x="5524893" y="2676267"/>
            <a:chExt cx="1069676" cy="1043798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8E08C198-AD36-4B36-BAA1-517DD13829DB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E15F9978-3238-43C8-8DED-6ECBA9638D5F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3E8DBFA-1275-47A0-AE79-FDDB16C58430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40F02250-23FA-4D04-B5AE-3C689DC8455F}"/>
                    </a:ext>
                  </a:extLst>
                </p:cNvPr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CEA06D6E-0E0F-4D50-932A-40336FA25B67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32F90E96-3D10-49C8-BB64-C14A28CBA3F8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4D2A4912-66CE-423A-AB39-0762FCF5E416}"/>
                  </a:ext>
                </a:extLst>
              </p:cNvPr>
              <p:cNvCxnSpPr>
                <a:stCxn id="176" idx="0"/>
                <a:endCxn id="176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FC70D33-BD03-4983-AFCD-7AC0A2241502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E5CD23-CDA0-40FE-9AFE-1AA7B4A8350F}"/>
                </a:ext>
              </a:extLst>
            </p:cNvPr>
            <p:cNvSpPr txBox="1"/>
            <p:nvPr/>
          </p:nvSpPr>
          <p:spPr>
            <a:xfrm>
              <a:off x="6067334" y="3043750"/>
              <a:ext cx="431874" cy="315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81" name="부분 원형 180">
            <a:extLst>
              <a:ext uri="{FF2B5EF4-FFF2-40B4-BE49-F238E27FC236}">
                <a16:creationId xmlns:a16="http://schemas.microsoft.com/office/drawing/2014/main" id="{476CFEAE-9AD3-481E-9F7F-CE4DF403CD10}"/>
              </a:ext>
            </a:extLst>
          </p:cNvPr>
          <p:cNvSpPr/>
          <p:nvPr/>
        </p:nvSpPr>
        <p:spPr>
          <a:xfrm>
            <a:off x="3341559" y="1419441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8AA2D55-B519-42EE-9EC6-BA524A35499C}"/>
              </a:ext>
            </a:extLst>
          </p:cNvPr>
          <p:cNvSpPr txBox="1"/>
          <p:nvPr/>
        </p:nvSpPr>
        <p:spPr>
          <a:xfrm>
            <a:off x="3323559" y="15307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183A6BFC-0DF8-4EF0-96EB-38A7656C34C6}"/>
              </a:ext>
            </a:extLst>
          </p:cNvPr>
          <p:cNvGrpSpPr/>
          <p:nvPr/>
        </p:nvGrpSpPr>
        <p:grpSpPr>
          <a:xfrm>
            <a:off x="2622555" y="2407891"/>
            <a:ext cx="632081" cy="611260"/>
            <a:chOff x="5524893" y="2676267"/>
            <a:chExt cx="1069676" cy="1043798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8EFEECC0-5C40-4E0E-8753-FA0C0AAD8258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90E70CCF-FEA5-4492-8C8A-BC30DA0280A9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64AB8C40-3CEF-4509-87AD-695DAC4EA8E3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8D42B899-AF59-42B2-A23B-5FE2547A4285}"/>
                    </a:ext>
                  </a:extLst>
                </p:cNvPr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792A0C64-EC89-4E27-A3C2-75C5AF0EADA7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2BB5F7DF-D786-4F05-8AC0-06A77E786EE9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41BBB7BF-D81E-4FEF-92FD-07C5DCCD1BDD}"/>
                  </a:ext>
                </a:extLst>
              </p:cNvPr>
              <p:cNvCxnSpPr>
                <a:stCxn id="198" idx="0"/>
                <a:endCxn id="198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476AC6B-08D6-4FF6-B337-8378C6369D18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9AAA0BB-1837-4E18-ACD3-1A2A065FA738}"/>
                </a:ext>
              </a:extLst>
            </p:cNvPr>
            <p:cNvSpPr txBox="1"/>
            <p:nvPr/>
          </p:nvSpPr>
          <p:spPr>
            <a:xfrm>
              <a:off x="5990594" y="2961658"/>
              <a:ext cx="551236" cy="473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3" name="부분 원형 202">
            <a:extLst>
              <a:ext uri="{FF2B5EF4-FFF2-40B4-BE49-F238E27FC236}">
                <a16:creationId xmlns:a16="http://schemas.microsoft.com/office/drawing/2014/main" id="{B906E86D-D961-4E00-88F7-B6C912932CB9}"/>
              </a:ext>
            </a:extLst>
          </p:cNvPr>
          <p:cNvSpPr/>
          <p:nvPr/>
        </p:nvSpPr>
        <p:spPr>
          <a:xfrm>
            <a:off x="2622555" y="2414680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402A41F-4877-43EF-B594-0B18F9B115C8}"/>
              </a:ext>
            </a:extLst>
          </p:cNvPr>
          <p:cNvSpPr txBox="1"/>
          <p:nvPr/>
        </p:nvSpPr>
        <p:spPr>
          <a:xfrm>
            <a:off x="2601472" y="2575020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5E3A36B0-456B-4069-AC9F-52BCD53B55E9}"/>
              </a:ext>
            </a:extLst>
          </p:cNvPr>
          <p:cNvGrpSpPr/>
          <p:nvPr/>
        </p:nvGrpSpPr>
        <p:grpSpPr>
          <a:xfrm>
            <a:off x="1665890" y="3302548"/>
            <a:ext cx="632081" cy="611260"/>
            <a:chOff x="5524893" y="2676267"/>
            <a:chExt cx="1069676" cy="1043798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84AFD3F-546F-4597-8E66-889E1E7233E9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CA9BEEAC-1644-4DB6-9BA3-CC9EF5D28D70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ECAA7462-1639-4ABA-84ED-2F3EF8794C18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13" name="직선 연결선 212">
                  <a:extLst>
                    <a:ext uri="{FF2B5EF4-FFF2-40B4-BE49-F238E27FC236}">
                      <a16:creationId xmlns:a16="http://schemas.microsoft.com/office/drawing/2014/main" id="{E0C8373B-6DE6-4F96-8E4B-2B28EF7A4DB1}"/>
                    </a:ext>
                  </a:extLst>
                </p:cNvPr>
                <p:cNvCxnSpPr>
                  <a:stCxn id="212" idx="0"/>
                  <a:endCxn id="212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28F58E73-DEDC-42F3-BEB5-7CBAF8583EFF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210" name="타원 209">
                <a:extLst>
                  <a:ext uri="{FF2B5EF4-FFF2-40B4-BE49-F238E27FC236}">
                    <a16:creationId xmlns:a16="http://schemas.microsoft.com/office/drawing/2014/main" id="{A2462266-A156-4C00-B8EF-6B0697F74668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CE8A9F0B-2C1B-42F6-A8C7-97152C838E31}"/>
                  </a:ext>
                </a:extLst>
              </p:cNvPr>
              <p:cNvCxnSpPr>
                <a:stCxn id="210" idx="0"/>
                <a:endCxn id="210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AF398D6-6A79-4930-973C-2DCE0DD7C3A2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09AC773-C8A5-40C6-8D67-BC74BEB58A5D}"/>
                </a:ext>
              </a:extLst>
            </p:cNvPr>
            <p:cNvSpPr txBox="1"/>
            <p:nvPr/>
          </p:nvSpPr>
          <p:spPr>
            <a:xfrm>
              <a:off x="6126959" y="3043750"/>
              <a:ext cx="312622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15" name="부분 원형 214">
            <a:extLst>
              <a:ext uri="{FF2B5EF4-FFF2-40B4-BE49-F238E27FC236}">
                <a16:creationId xmlns:a16="http://schemas.microsoft.com/office/drawing/2014/main" id="{C0E5CCC0-CED6-47DE-A6A3-43659D33B5CA}"/>
              </a:ext>
            </a:extLst>
          </p:cNvPr>
          <p:cNvSpPr/>
          <p:nvPr/>
        </p:nvSpPr>
        <p:spPr>
          <a:xfrm>
            <a:off x="1665890" y="3309337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4242720-57C7-4567-8E32-B02E93D95BDB}"/>
              </a:ext>
            </a:extLst>
          </p:cNvPr>
          <p:cNvSpPr txBox="1"/>
          <p:nvPr/>
        </p:nvSpPr>
        <p:spPr>
          <a:xfrm>
            <a:off x="1647325" y="3377344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늑대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BBC7BCB6-F217-4513-A9E2-77FAB864FD85}"/>
              </a:ext>
            </a:extLst>
          </p:cNvPr>
          <p:cNvGrpSpPr/>
          <p:nvPr/>
        </p:nvGrpSpPr>
        <p:grpSpPr>
          <a:xfrm>
            <a:off x="747423" y="2409769"/>
            <a:ext cx="632081" cy="611260"/>
            <a:chOff x="5524893" y="2676267"/>
            <a:chExt cx="1069676" cy="1043798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4B85E921-D293-4DC5-8EF2-7AD6A8A6222E}"/>
                </a:ext>
              </a:extLst>
            </p:cNvPr>
            <p:cNvGrpSpPr/>
            <p:nvPr/>
          </p:nvGrpSpPr>
          <p:grpSpPr>
            <a:xfrm>
              <a:off x="5524893" y="2676267"/>
              <a:ext cx="1069676" cy="1043798"/>
              <a:chOff x="4767531" y="2385203"/>
              <a:chExt cx="1069676" cy="1043798"/>
            </a:xfrm>
          </p:grpSpPr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F8799AB6-70CE-4675-B1D0-7C1A71E55FF7}"/>
                  </a:ext>
                </a:extLst>
              </p:cNvPr>
              <p:cNvGrpSpPr/>
              <p:nvPr/>
            </p:nvGrpSpPr>
            <p:grpSpPr>
              <a:xfrm>
                <a:off x="4767531" y="2385203"/>
                <a:ext cx="1069676" cy="1043797"/>
                <a:chOff x="5794075" y="2679939"/>
                <a:chExt cx="1069676" cy="1043797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5EA8E04-C002-4497-A9BA-1965476FAA4F}"/>
                    </a:ext>
                  </a:extLst>
                </p:cNvPr>
                <p:cNvSpPr/>
                <p:nvPr/>
              </p:nvSpPr>
              <p:spPr>
                <a:xfrm>
                  <a:off x="5794075" y="2679941"/>
                  <a:ext cx="1069676" cy="1043795"/>
                </a:xfrm>
                <a:prstGeom prst="ellipse">
                  <a:avLst/>
                </a:prstGeom>
                <a:solidFill>
                  <a:srgbClr val="5C8EFF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47AC15A9-38A6-4300-88E1-C17CDFBCDBB5}"/>
                    </a:ext>
                  </a:extLst>
                </p:cNvPr>
                <p:cNvCxnSpPr>
                  <a:stCxn id="224" idx="0"/>
                  <a:endCxn id="224" idx="4"/>
                </p:cNvCxnSpPr>
                <p:nvPr/>
              </p:nvCxnSpPr>
              <p:spPr>
                <a:xfrm>
                  <a:off x="6328914" y="2679941"/>
                  <a:ext cx="0" cy="104379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id="{A78E7100-98B5-47E1-A294-5C0840251911}"/>
                    </a:ext>
                  </a:extLst>
                </p:cNvPr>
                <p:cNvSpPr/>
                <p:nvPr/>
              </p:nvSpPr>
              <p:spPr>
                <a:xfrm>
                  <a:off x="5794075" y="2679939"/>
                  <a:ext cx="537713" cy="104379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</p:txBody>
            </p:sp>
          </p:grp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9A036B02-4EAD-4CFE-AE76-88750CBA8025}"/>
                  </a:ext>
                </a:extLst>
              </p:cNvPr>
              <p:cNvSpPr/>
              <p:nvPr/>
            </p:nvSpPr>
            <p:spPr>
              <a:xfrm>
                <a:off x="4767531" y="2385205"/>
                <a:ext cx="1069676" cy="104379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223" name="직선 연결선 222">
                <a:extLst>
                  <a:ext uri="{FF2B5EF4-FFF2-40B4-BE49-F238E27FC236}">
                    <a16:creationId xmlns:a16="http://schemas.microsoft.com/office/drawing/2014/main" id="{EF45B2CF-E231-4335-A60C-877875E7D987}"/>
                  </a:ext>
                </a:extLst>
              </p:cNvPr>
              <p:cNvCxnSpPr>
                <a:stCxn id="222" idx="0"/>
                <a:endCxn id="222" idx="4"/>
              </p:cNvCxnSpPr>
              <p:nvPr/>
            </p:nvCxnSpPr>
            <p:spPr>
              <a:xfrm>
                <a:off x="5302369" y="2385205"/>
                <a:ext cx="0" cy="104379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D18E492-7AB5-46EF-A522-516850F2220C}"/>
                </a:ext>
              </a:extLst>
            </p:cNvPr>
            <p:cNvSpPr txBox="1"/>
            <p:nvPr/>
          </p:nvSpPr>
          <p:spPr>
            <a:xfrm>
              <a:off x="5672464" y="2800629"/>
              <a:ext cx="312620" cy="341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7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3874530-B1C1-47A7-B2F0-848E7A4C548E}"/>
                </a:ext>
              </a:extLst>
            </p:cNvPr>
            <p:cNvSpPr txBox="1"/>
            <p:nvPr/>
          </p:nvSpPr>
          <p:spPr>
            <a:xfrm>
              <a:off x="6018164" y="2970698"/>
              <a:ext cx="551236" cy="473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</a:t>
              </a:r>
              <a:endParaRPr lang="en-US" altLang="ko-KR" sz="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6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늑대</a:t>
              </a:r>
              <a:endParaRPr lang="en-US" altLang="ko-KR" sz="7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27" name="부분 원형 226">
            <a:extLst>
              <a:ext uri="{FF2B5EF4-FFF2-40B4-BE49-F238E27FC236}">
                <a16:creationId xmlns:a16="http://schemas.microsoft.com/office/drawing/2014/main" id="{5C8AAECA-1E70-4E7A-B9EC-A46B6E45AA86}"/>
              </a:ext>
            </a:extLst>
          </p:cNvPr>
          <p:cNvSpPr/>
          <p:nvPr/>
        </p:nvSpPr>
        <p:spPr>
          <a:xfrm>
            <a:off x="747423" y="2416558"/>
            <a:ext cx="632081" cy="601493"/>
          </a:xfrm>
          <a:prstGeom prst="pie">
            <a:avLst>
              <a:gd name="adj1" fmla="val 5419334"/>
              <a:gd name="adj2" fmla="val 16177589"/>
            </a:avLst>
          </a:prstGeom>
          <a:solidFill>
            <a:srgbClr val="00E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EE1E7EC-F757-4C48-A598-8087F6CDEA80}"/>
              </a:ext>
            </a:extLst>
          </p:cNvPr>
          <p:cNvSpPr txBox="1"/>
          <p:nvPr/>
        </p:nvSpPr>
        <p:spPr>
          <a:xfrm>
            <a:off x="718100" y="2582191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</a:t>
            </a:r>
            <a:endParaRPr lang="en-US" altLang="ko-KR" sz="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</a:t>
            </a:r>
            <a:endParaRPr lang="en-US" altLang="ko-KR" sz="7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32C83EA3-CEC1-4943-BD64-C0EFC935D4AB}"/>
              </a:ext>
            </a:extLst>
          </p:cNvPr>
          <p:cNvCxnSpPr>
            <a:cxnSpLocks/>
          </p:cNvCxnSpPr>
          <p:nvPr/>
        </p:nvCxnSpPr>
        <p:spPr>
          <a:xfrm>
            <a:off x="679732" y="2392290"/>
            <a:ext cx="724725" cy="63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E73A442-89F6-4041-9F16-06DE0E8526C1}"/>
              </a:ext>
            </a:extLst>
          </p:cNvPr>
          <p:cNvCxnSpPr>
            <a:cxnSpLocks/>
          </p:cNvCxnSpPr>
          <p:nvPr/>
        </p:nvCxnSpPr>
        <p:spPr>
          <a:xfrm flipH="1">
            <a:off x="686771" y="2384187"/>
            <a:ext cx="794440" cy="6399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5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ACF194D-061A-4F09-8FE2-72D159CF9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59401"/>
              </p:ext>
            </p:extLst>
          </p:nvPr>
        </p:nvGraphicFramePr>
        <p:xfrm>
          <a:off x="182959" y="858904"/>
          <a:ext cx="6949283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10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224552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870962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354659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문제해결과 탐색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미로찾기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미로 찾기를 해결하는 나만의 규칙 이야기하기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탐색과 문제해결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탐색과 문제해결의 개념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 건너기 문제 해결하기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탐색을 활용한 문제해결 적용 사례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틱택토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게임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추론과 분류 프로그램 만들기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추론이란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추론이 적용된 사례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추론을 통해 동물 분류하기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숫자 야구게임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319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논리적 추론과 분류 프로그램 만들기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프로그램 개요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엔트리로 추론 프로그램 만들기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사람과 인공지능의 협업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의료 인공지능 사례 살펴보기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인공지능과 사람의 협업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2611A0-9616-4856-9FE2-BABC40481AF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5772-F8D9-4B77-A54D-5C3209FAE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08FFD9-CC60-4C5A-8DFD-65658F74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15" y="2977810"/>
            <a:ext cx="1114285" cy="11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CE2170-A2A5-4B9E-A02C-E9A6516EBC75}"/>
              </a:ext>
            </a:extLst>
          </p:cNvPr>
          <p:cNvGrpSpPr/>
          <p:nvPr/>
        </p:nvGrpSpPr>
        <p:grpSpPr>
          <a:xfrm>
            <a:off x="1535110" y="1767838"/>
            <a:ext cx="4267167" cy="2054094"/>
            <a:chOff x="2931576" y="3354033"/>
            <a:chExt cx="6578313" cy="29044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F3F27-3658-4070-AA9E-C387234C417B}"/>
                </a:ext>
              </a:extLst>
            </p:cNvPr>
            <p:cNvSpPr txBox="1"/>
            <p:nvPr/>
          </p:nvSpPr>
          <p:spPr>
            <a:xfrm>
              <a:off x="2931576" y="4378943"/>
              <a:ext cx="1106806" cy="4044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0B050"/>
                  </a:solidFill>
                  <a:ea typeface="나눔스퀘어라운드 ExtraBold" panose="020B0600000101010101" pitchFamily="50" charset="-127"/>
                </a:rPr>
                <a:t>시작상태</a:t>
              </a:r>
              <a:endParaRPr lang="ko-KR" altLang="en-US" b="1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547AF-3A51-4422-8B7D-691B8448F0D7}"/>
                </a:ext>
              </a:extLst>
            </p:cNvPr>
            <p:cNvSpPr txBox="1"/>
            <p:nvPr/>
          </p:nvSpPr>
          <p:spPr>
            <a:xfrm>
              <a:off x="8403083" y="4347927"/>
              <a:ext cx="1106806" cy="40444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  <a:ea typeface="나눔스퀘어라운드 ExtraBold" panose="020B0600000101010101" pitchFamily="50" charset="-127"/>
                </a:rPr>
                <a:t>목표상태</a:t>
              </a:r>
              <a:endParaRPr lang="ko-KR" altLang="en-US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0DA3BE6-9C25-4A73-9C33-88AB42C7721A}"/>
                </a:ext>
              </a:extLst>
            </p:cNvPr>
            <p:cNvCxnSpPr>
              <a:cxnSpLocks/>
            </p:cNvCxnSpPr>
            <p:nvPr/>
          </p:nvCxnSpPr>
          <p:spPr>
            <a:xfrm>
              <a:off x="4124422" y="4552239"/>
              <a:ext cx="41926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ABD8E35-4D50-4389-A9C8-BAC084B7D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8689" y="3354033"/>
              <a:ext cx="2584941" cy="9938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EB5520-C2A1-435B-A648-04AA3A42A0EB}"/>
                </a:ext>
              </a:extLst>
            </p:cNvPr>
            <p:cNvCxnSpPr>
              <a:cxnSpLocks/>
            </p:cNvCxnSpPr>
            <p:nvPr/>
          </p:nvCxnSpPr>
          <p:spPr>
            <a:xfrm>
              <a:off x="6203631" y="3354033"/>
              <a:ext cx="2113412" cy="1024909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96639A0-DA1B-47C7-AAEB-493E8417E896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484979" y="4787565"/>
              <a:ext cx="637558" cy="945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A1248EA-52F2-4379-9080-00E90BD9E67A}"/>
                </a:ext>
              </a:extLst>
            </p:cNvPr>
            <p:cNvSpPr/>
            <p:nvPr/>
          </p:nvSpPr>
          <p:spPr>
            <a:xfrm>
              <a:off x="4122538" y="5207910"/>
              <a:ext cx="1029363" cy="1050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B8F79A-1305-4154-A6B3-7BC87BB1FF8A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>
              <a:off x="5151900" y="5733182"/>
              <a:ext cx="644765" cy="408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05C56A-BBE2-42C3-AC12-A3103E4D0BAA}"/>
                </a:ext>
              </a:extLst>
            </p:cNvPr>
            <p:cNvSpPr/>
            <p:nvPr/>
          </p:nvSpPr>
          <p:spPr>
            <a:xfrm>
              <a:off x="5796665" y="5408874"/>
              <a:ext cx="795134" cy="7258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2EF3AF8-998D-4E07-9C62-531CF00A5162}"/>
                </a:ext>
              </a:extLst>
            </p:cNvPr>
            <p:cNvCxnSpPr>
              <a:cxnSpLocks/>
              <a:stCxn id="20" idx="6"/>
            </p:cNvCxnSpPr>
            <p:nvPr/>
          </p:nvCxnSpPr>
          <p:spPr>
            <a:xfrm>
              <a:off x="6591799" y="5771814"/>
              <a:ext cx="1015233" cy="113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B907F1E-5287-470D-A2CD-4E9E0231CE33}"/>
                </a:ext>
              </a:extLst>
            </p:cNvPr>
            <p:cNvCxnSpPr/>
            <p:nvPr/>
          </p:nvCxnSpPr>
          <p:spPr>
            <a:xfrm flipV="1">
              <a:off x="7607031" y="4756550"/>
              <a:ext cx="710012" cy="1128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FA3F12-8E2D-4AF5-957D-BD61F89B3C52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AA0238-21D1-456A-B099-29BF95EF7D50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89217-A6BC-4AD4-A5C5-430C9CF53177}"/>
              </a:ext>
            </a:extLst>
          </p:cNvPr>
          <p:cNvSpPr txBox="1"/>
          <p:nvPr/>
        </p:nvSpPr>
        <p:spPr>
          <a:xfrm>
            <a:off x="1159751" y="787629"/>
            <a:ext cx="49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경로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시작 상태에서 목표 상태까지 가는 순서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227DDC-ABF6-4D23-976E-E6092831B8A9}"/>
              </a:ext>
            </a:extLst>
          </p:cNvPr>
          <p:cNvSpPr txBox="1"/>
          <p:nvPr/>
        </p:nvSpPr>
        <p:spPr>
          <a:xfrm>
            <a:off x="3307204" y="2320979"/>
            <a:ext cx="70079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59E75E-E1F9-46F9-81D6-D71EA5BB4B3F}"/>
              </a:ext>
            </a:extLst>
          </p:cNvPr>
          <p:cNvSpPr txBox="1"/>
          <p:nvPr/>
        </p:nvSpPr>
        <p:spPr>
          <a:xfrm>
            <a:off x="3307204" y="1412588"/>
            <a:ext cx="70079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F9DD70-5D64-4276-A422-4DA21486ED0F}"/>
              </a:ext>
            </a:extLst>
          </p:cNvPr>
          <p:cNvSpPr txBox="1"/>
          <p:nvPr/>
        </p:nvSpPr>
        <p:spPr>
          <a:xfrm>
            <a:off x="3313302" y="3861865"/>
            <a:ext cx="70079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6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1919A649-A491-430D-B26B-A242A1B025E3}"/>
              </a:ext>
            </a:extLst>
          </p:cNvPr>
          <p:cNvSpPr txBox="1"/>
          <p:nvPr/>
        </p:nvSpPr>
        <p:spPr>
          <a:xfrm>
            <a:off x="5448589" y="1660484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75C53B-671E-4EFA-905A-174AE6A13375}"/>
              </a:ext>
            </a:extLst>
          </p:cNvPr>
          <p:cNvSpPr txBox="1"/>
          <p:nvPr/>
        </p:nvSpPr>
        <p:spPr>
          <a:xfrm>
            <a:off x="5435767" y="2514496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A792F-2A28-49AC-A347-5D1CD24FF060}"/>
              </a:ext>
            </a:extLst>
          </p:cNvPr>
          <p:cNvSpPr txBox="1"/>
          <p:nvPr/>
        </p:nvSpPr>
        <p:spPr>
          <a:xfrm>
            <a:off x="5622517" y="20849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vs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55E0D-6B3F-49CB-95DF-F26BBA6D96CE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372ABF-6665-4A88-8933-025D4F1ACC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73187-1D01-43DA-91E0-ADB913A618B6}"/>
              </a:ext>
            </a:extLst>
          </p:cNvPr>
          <p:cNvSpPr txBox="1"/>
          <p:nvPr/>
        </p:nvSpPr>
        <p:spPr>
          <a:xfrm>
            <a:off x="341116" y="787629"/>
            <a:ext cx="663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사람의 지식과 경험을 녹여 만든 탐색 알고리즘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두루마리 모양: 가로로 말림 8">
            <a:extLst>
              <a:ext uri="{FF2B5EF4-FFF2-40B4-BE49-F238E27FC236}">
                <a16:creationId xmlns:a16="http://schemas.microsoft.com/office/drawing/2014/main" id="{1889B4F6-1D01-44C0-9393-B9B9D120FE9C}"/>
              </a:ext>
            </a:extLst>
          </p:cNvPr>
          <p:cNvSpPr/>
          <p:nvPr/>
        </p:nvSpPr>
        <p:spPr>
          <a:xfrm>
            <a:off x="2019300" y="1277589"/>
            <a:ext cx="3033595" cy="2157837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5" name="그래픽 14" descr="표식">
            <a:extLst>
              <a:ext uri="{FF2B5EF4-FFF2-40B4-BE49-F238E27FC236}">
                <a16:creationId xmlns:a16="http://schemas.microsoft.com/office/drawing/2014/main" id="{E8251B96-9804-43F7-BDEF-3F7A0A41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118" y="1871420"/>
            <a:ext cx="297948" cy="2979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A9F996-173B-40D1-8644-4EB1213DD64C}"/>
              </a:ext>
            </a:extLst>
          </p:cNvPr>
          <p:cNvSpPr/>
          <p:nvPr/>
        </p:nvSpPr>
        <p:spPr>
          <a:xfrm>
            <a:off x="4133102" y="1608730"/>
            <a:ext cx="6719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목표상태</a:t>
            </a:r>
            <a:endParaRPr lang="ko-KR" altLang="en-US" sz="105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래픽 18" descr="실행">
            <a:extLst>
              <a:ext uri="{FF2B5EF4-FFF2-40B4-BE49-F238E27FC236}">
                <a16:creationId xmlns:a16="http://schemas.microsoft.com/office/drawing/2014/main" id="{932AF82F-3440-4C11-9ED0-98C08070E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4899" y="2536937"/>
            <a:ext cx="366048" cy="3660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8E056C-F9AE-4FD8-A53A-8468B2D9A1FB}"/>
              </a:ext>
            </a:extLst>
          </p:cNvPr>
          <p:cNvSpPr/>
          <p:nvPr/>
        </p:nvSpPr>
        <p:spPr>
          <a:xfrm>
            <a:off x="2803296" y="2895300"/>
            <a:ext cx="7642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00B050"/>
                </a:solidFill>
                <a:ea typeface="나눔스퀘어라운드 ExtraBold" panose="020B0600000101010101" pitchFamily="50" charset="-127"/>
              </a:rPr>
              <a:t>시작상태</a:t>
            </a:r>
            <a:endParaRPr lang="ko-KR" altLang="en-US" sz="1050" b="1" dirty="0">
              <a:solidFill>
                <a:srgbClr val="00B050"/>
              </a:solidFill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D97C720-FBC1-4B4A-8EFC-FF0747F8EA1A}"/>
              </a:ext>
            </a:extLst>
          </p:cNvPr>
          <p:cNvSpPr/>
          <p:nvPr/>
        </p:nvSpPr>
        <p:spPr>
          <a:xfrm rot="19930534">
            <a:off x="3509296" y="2346136"/>
            <a:ext cx="764221" cy="77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84738D-909F-4247-B9FD-EBA8DF5C2F81}"/>
              </a:ext>
            </a:extLst>
          </p:cNvPr>
          <p:cNvSpPr/>
          <p:nvPr/>
        </p:nvSpPr>
        <p:spPr>
          <a:xfrm>
            <a:off x="3810404" y="2472664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0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sz="10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92F9AF-AA1C-42E1-ACB5-BA0FFF31C15E}"/>
              </a:ext>
            </a:extLst>
          </p:cNvPr>
          <p:cNvSpPr/>
          <p:nvPr/>
        </p:nvSpPr>
        <p:spPr>
          <a:xfrm>
            <a:off x="2454823" y="2057400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0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ko-KR" altLang="en-US" sz="10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3" name="화살표: 굽음 52">
            <a:extLst>
              <a:ext uri="{FF2B5EF4-FFF2-40B4-BE49-F238E27FC236}">
                <a16:creationId xmlns:a16="http://schemas.microsoft.com/office/drawing/2014/main" id="{C53E8030-0C9C-455F-A424-37369F5A8265}"/>
              </a:ext>
            </a:extLst>
          </p:cNvPr>
          <p:cNvSpPr/>
          <p:nvPr/>
        </p:nvSpPr>
        <p:spPr>
          <a:xfrm>
            <a:off x="3027074" y="1906837"/>
            <a:ext cx="1080887" cy="138324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55" name="빼기 기호 54">
            <a:extLst>
              <a:ext uri="{FF2B5EF4-FFF2-40B4-BE49-F238E27FC236}">
                <a16:creationId xmlns:a16="http://schemas.microsoft.com/office/drawing/2014/main" id="{8BCB929E-85CC-40B3-99CD-F06B3C2C3F80}"/>
              </a:ext>
            </a:extLst>
          </p:cNvPr>
          <p:cNvSpPr/>
          <p:nvPr/>
        </p:nvSpPr>
        <p:spPr>
          <a:xfrm>
            <a:off x="3022040" y="1318046"/>
            <a:ext cx="45719" cy="180869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9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AF55E0D-6B3F-49CB-95DF-F26BBA6D96CE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372ABF-6665-4A88-8933-025D4F1ACC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두루마리 모양: 가로로 말림 23">
            <a:extLst>
              <a:ext uri="{FF2B5EF4-FFF2-40B4-BE49-F238E27FC236}">
                <a16:creationId xmlns:a16="http://schemas.microsoft.com/office/drawing/2014/main" id="{0204458A-73B1-4B6F-8A9B-3916A2B72B33}"/>
              </a:ext>
            </a:extLst>
          </p:cNvPr>
          <p:cNvSpPr/>
          <p:nvPr/>
        </p:nvSpPr>
        <p:spPr>
          <a:xfrm>
            <a:off x="2019300" y="1277589"/>
            <a:ext cx="3033595" cy="2157837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25" name="그래픽 24" descr="표식">
            <a:extLst>
              <a:ext uri="{FF2B5EF4-FFF2-40B4-BE49-F238E27FC236}">
                <a16:creationId xmlns:a16="http://schemas.microsoft.com/office/drawing/2014/main" id="{E8ED1246-AD7E-42E4-83F4-03C6B4B7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118" y="1871420"/>
            <a:ext cx="297948" cy="2979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DE70B3-E365-40BA-ACBC-076BA325BD02}"/>
              </a:ext>
            </a:extLst>
          </p:cNvPr>
          <p:cNvSpPr/>
          <p:nvPr/>
        </p:nvSpPr>
        <p:spPr>
          <a:xfrm>
            <a:off x="4133102" y="1608730"/>
            <a:ext cx="6719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목표상태</a:t>
            </a:r>
            <a:endParaRPr lang="ko-KR" altLang="en-US" sz="105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9" name="그래픽 28" descr="실행">
            <a:extLst>
              <a:ext uri="{FF2B5EF4-FFF2-40B4-BE49-F238E27FC236}">
                <a16:creationId xmlns:a16="http://schemas.microsoft.com/office/drawing/2014/main" id="{6E540A3C-CC9C-4237-8AE1-816DAB089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4899" y="2536937"/>
            <a:ext cx="366048" cy="366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D1B392-A616-40C9-9B27-90218B86D2C1}"/>
              </a:ext>
            </a:extLst>
          </p:cNvPr>
          <p:cNvSpPr/>
          <p:nvPr/>
        </p:nvSpPr>
        <p:spPr>
          <a:xfrm>
            <a:off x="2803296" y="2895300"/>
            <a:ext cx="7642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00B050"/>
                </a:solidFill>
                <a:ea typeface="나눔스퀘어라운드 ExtraBold" panose="020B0600000101010101" pitchFamily="50" charset="-127"/>
              </a:rPr>
              <a:t>시작상태</a:t>
            </a:r>
            <a:endParaRPr lang="ko-KR" altLang="en-US" sz="1050" b="1" dirty="0">
              <a:solidFill>
                <a:srgbClr val="00B050"/>
              </a:solidFill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3359645-882A-4DD0-961B-41A1E43E24C7}"/>
              </a:ext>
            </a:extLst>
          </p:cNvPr>
          <p:cNvSpPr/>
          <p:nvPr/>
        </p:nvSpPr>
        <p:spPr>
          <a:xfrm rot="19930534">
            <a:off x="3509296" y="2346136"/>
            <a:ext cx="764221" cy="771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85072D-C605-49FC-8745-BF658C120F97}"/>
              </a:ext>
            </a:extLst>
          </p:cNvPr>
          <p:cNvSpPr/>
          <p:nvPr/>
        </p:nvSpPr>
        <p:spPr>
          <a:xfrm>
            <a:off x="3810404" y="2472664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0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sz="10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E33ADC-EDF2-403A-B297-87CF7970BD52}"/>
              </a:ext>
            </a:extLst>
          </p:cNvPr>
          <p:cNvSpPr/>
          <p:nvPr/>
        </p:nvSpPr>
        <p:spPr>
          <a:xfrm>
            <a:off x="2454823" y="2057400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0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ko-KR" altLang="en-US" sz="10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86BDA713-BB3D-494E-90BE-998E8BCFC142}"/>
              </a:ext>
            </a:extLst>
          </p:cNvPr>
          <p:cNvSpPr/>
          <p:nvPr/>
        </p:nvSpPr>
        <p:spPr>
          <a:xfrm>
            <a:off x="3027074" y="1906837"/>
            <a:ext cx="1080887" cy="138324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37" name="빼기 기호 36">
            <a:extLst>
              <a:ext uri="{FF2B5EF4-FFF2-40B4-BE49-F238E27FC236}">
                <a16:creationId xmlns:a16="http://schemas.microsoft.com/office/drawing/2014/main" id="{D533A9F0-B5F4-4023-96B7-9D92464535B6}"/>
              </a:ext>
            </a:extLst>
          </p:cNvPr>
          <p:cNvSpPr/>
          <p:nvPr/>
        </p:nvSpPr>
        <p:spPr>
          <a:xfrm>
            <a:off x="3022040" y="1318046"/>
            <a:ext cx="45719" cy="1808694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9DCE7-94B4-47E6-BD41-93D4986AF30A}"/>
              </a:ext>
            </a:extLst>
          </p:cNvPr>
          <p:cNvSpPr txBox="1"/>
          <p:nvPr/>
        </p:nvSpPr>
        <p:spPr>
          <a:xfrm>
            <a:off x="341116" y="787629"/>
            <a:ext cx="663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사람의 지식과 경험을 녹여 만든 탐색 알고리즘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5A6BB-0880-43FC-8161-3E20F4931127}"/>
              </a:ext>
            </a:extLst>
          </p:cNvPr>
          <p:cNvSpPr txBox="1"/>
          <p:nvPr/>
        </p:nvSpPr>
        <p:spPr>
          <a:xfrm>
            <a:off x="5448589" y="1660484"/>
            <a:ext cx="80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경로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73AB70-447B-4B6D-9FE4-079DB8DA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39" y="1421616"/>
            <a:ext cx="4520922" cy="2228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1003678" y="787629"/>
            <a:ext cx="530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탐색을 통한 문제 해결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네비게이션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744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791399" y="787629"/>
            <a:ext cx="57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탐색을 통한 문제 해결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체스 프로그램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딥 블루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38B121-2421-4285-BA77-9F431C96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13" y="1503874"/>
            <a:ext cx="3621975" cy="19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2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791399" y="787629"/>
            <a:ext cx="57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탐색을 통한 문제 해결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미로 찾기 인공지능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098E9C-30E7-4D8E-993B-7BA5CAC6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25" y="1169837"/>
            <a:ext cx="2402639" cy="279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021691-A43D-4700-8CAA-8CD68658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8" y="1133080"/>
            <a:ext cx="5624505" cy="29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틱택토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(Tic – Tac – Toe)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게임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268AAD0A-AA61-4B4B-A483-9A372E5AF523}"/>
              </a:ext>
            </a:extLst>
          </p:cNvPr>
          <p:cNvSpPr/>
          <p:nvPr/>
        </p:nvSpPr>
        <p:spPr>
          <a:xfrm>
            <a:off x="854708" y="1277813"/>
            <a:ext cx="5580311" cy="2345500"/>
          </a:xfrm>
          <a:prstGeom prst="roundRect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18DCC-D769-4AB6-B5FD-0CF6194CF2A9}"/>
              </a:ext>
            </a:extLst>
          </p:cNvPr>
          <p:cNvSpPr txBox="1"/>
          <p:nvPr/>
        </p:nvSpPr>
        <p:spPr>
          <a:xfrm>
            <a:off x="2801959" y="1865787"/>
            <a:ext cx="34312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개의 칸 위에 한 명은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명은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번갈아가며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그립니다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개가 직선으로 이어지게 만드는 사람이 승리합니다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BFCE3-D7B3-4421-A51D-891F95FCBBA9}"/>
              </a:ext>
            </a:extLst>
          </p:cNvPr>
          <p:cNvSpPr txBox="1"/>
          <p:nvPr/>
        </p:nvSpPr>
        <p:spPr>
          <a:xfrm>
            <a:off x="1047020" y="3206215"/>
            <a:ext cx="196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위와 같은 상황이면 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가 승리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7147A2-D8F0-44E2-8362-2B33415E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05" y="1756393"/>
            <a:ext cx="1394369" cy="13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0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6AB40-B572-4B0A-910C-F62A1B3C7306}"/>
              </a:ext>
            </a:extLst>
          </p:cNvPr>
          <p:cNvSpPr txBox="1"/>
          <p:nvPr/>
        </p:nvSpPr>
        <p:spPr>
          <a:xfrm>
            <a:off x="1079461" y="803017"/>
            <a:ext cx="515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이번 시간에 배운 내용을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생각 그물로 표현하여 정리해봅시다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A3022-1CA0-431B-B45D-AC50A2D4A588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A19154-FEAC-4CB1-9AEE-6A12E399649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EAD405-40AE-4340-BF45-3D7A43ADE12E}"/>
              </a:ext>
            </a:extLst>
          </p:cNvPr>
          <p:cNvSpPr/>
          <p:nvPr/>
        </p:nvSpPr>
        <p:spPr>
          <a:xfrm>
            <a:off x="3080241" y="2057400"/>
            <a:ext cx="1149291" cy="838900"/>
          </a:xfrm>
          <a:prstGeom prst="ellipse">
            <a:avLst/>
          </a:prstGeom>
          <a:solidFill>
            <a:schemeClr val="bg1"/>
          </a:solidFill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2423210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E43ABE-ACC6-405A-AC3A-110775F16617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EF509-9410-404B-A968-4D009F6C3DFA}"/>
              </a:ext>
            </a:extLst>
          </p:cNvPr>
          <p:cNvSpPr txBox="1"/>
          <p:nvPr/>
        </p:nvSpPr>
        <p:spPr>
          <a:xfrm>
            <a:off x="553673" y="465610"/>
            <a:ext cx="62078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추론을 통해 동물을 분류해봅시다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30B312-FD37-40DD-9B24-CFFBA84E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38098"/>
            <a:ext cx="939802" cy="939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D4D95E-0865-4645-9851-698691BBB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55" b="90933" l="31124" r="74063">
                        <a14:foregroundMark x1="33105" y1="67568" x2="34150" y2="70793"/>
                        <a14:foregroundMark x1="31448" y1="64167" x2="31448" y2="64167"/>
                        <a14:foregroundMark x1="68012" y1="23714" x2="68588" y2="33566"/>
                        <a14:foregroundMark x1="66354" y1="20575" x2="67939" y2="19355"/>
                        <a14:foregroundMark x1="70605" y1="34089" x2="72550" y2="40017"/>
                        <a14:foregroundMark x1="74099" y1="40889" x2="74099" y2="43243"/>
                        <a14:foregroundMark x1="64950" y1="88753" x2="66354" y2="88753"/>
                        <a14:foregroundMark x1="65202" y1="90061" x2="63256" y2="89887"/>
                        <a14:foregroundMark x1="68696" y1="89799" x2="70353" y2="89451"/>
                        <a14:foregroundMark x1="31124" y1="62598" x2="31160" y2="63034"/>
                        <a14:backgroundMark x1="30728" y1="66609" x2="30728" y2="66609"/>
                        <a14:backgroundMark x1="61671" y1="73147" x2="61671" y2="73147"/>
                        <a14:backgroundMark x1="59762" y1="52572" x2="59762" y2="52572"/>
                        <a14:backgroundMark x1="58285" y1="52833" x2="62176" y2="64690"/>
                        <a14:backgroundMark x1="61744" y1="72014" x2="61852" y2="80122"/>
                        <a14:backgroundMark x1="63905" y1="86922" x2="63905" y2="86922"/>
                        <a14:backgroundMark x1="65706" y1="91020" x2="65706" y2="91020"/>
                        <a14:backgroundMark x1="66066" y1="90933" x2="66066" y2="90933"/>
                        <a14:backgroundMark x1="65706" y1="91020" x2="65706" y2="91020"/>
                        <a14:backgroundMark x1="65454" y1="91020" x2="65454" y2="91020"/>
                        <a14:backgroundMark x1="65742" y1="90759" x2="65742" y2="90759"/>
                        <a14:backgroundMark x1="66066" y1="90671" x2="66066" y2="90671"/>
                        <a14:backgroundMark x1="65418" y1="90759" x2="65418" y2="90759"/>
                        <a14:backgroundMark x1="65706" y1="90759" x2="65706" y2="90759"/>
                        <a14:backgroundMark x1="65634" y1="90759" x2="65634" y2="90759"/>
                        <a14:backgroundMark x1="65346" y1="90759" x2="65346" y2="90759"/>
                        <a14:backgroundMark x1="65346" y1="90759" x2="65346" y2="90759"/>
                        <a14:backgroundMark x1="65490" y1="90759" x2="65490" y2="90759"/>
                        <a14:backgroundMark x1="65706" y1="90759" x2="65778" y2="90671"/>
                        <a14:backgroundMark x1="65994" y1="90671" x2="65994" y2="90671"/>
                        <a14:backgroundMark x1="65310" y1="90759" x2="66066" y2="90759"/>
                        <a14:backgroundMark x1="68048" y1="87794" x2="68048" y2="88928"/>
                        <a14:backgroundMark x1="71650" y1="86225" x2="71938" y2="89189"/>
                        <a14:backgroundMark x1="72226" y1="87271" x2="71794" y2="72101"/>
                        <a14:backgroundMark x1="67903" y1="76896" x2="67903" y2="76896"/>
                        <a14:backgroundMark x1="67759" y1="74891" x2="67759" y2="74891"/>
                        <a14:backgroundMark x1="67759" y1="74194" x2="68048" y2="86312"/>
                        <a14:backgroundMark x1="71254" y1="41238" x2="71254" y2="41238"/>
                        <a14:backgroundMark x1="31268" y1="66783" x2="31664" y2="68701"/>
                      </a14:backgroundRemoval>
                    </a14:imgEffect>
                  </a14:imgLayer>
                </a14:imgProps>
              </a:ext>
            </a:extLst>
          </a:blip>
          <a:srcRect l="30357" t="11749" r="25406" b="-50"/>
          <a:stretch/>
        </p:blipFill>
        <p:spPr>
          <a:xfrm>
            <a:off x="5054660" y="2250374"/>
            <a:ext cx="2260540" cy="18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385E85-3373-4736-9AFC-29C13DF9D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531" b="93633" l="59448" r="78528">
                        <a14:foregroundMark x1="64356" y1="71306" x2="64724" y2="74286"/>
                        <a14:foregroundMark x1="66258" y1="71673" x2="66871" y2="73592"/>
                        <a14:foregroundMark x1="67791" y1="69102" x2="67699" y2="69347"/>
                        <a14:foregroundMark x1="67883" y1="68531" x2="67883" y2="68531"/>
                        <a14:foregroundMark x1="65613" y1="76000" x2="65613" y2="76000"/>
                        <a14:foregroundMark x1="65429" y1="76041" x2="65706" y2="78163"/>
                        <a14:foregroundMark x1="66227" y1="75551" x2="66258" y2="77796"/>
                        <a14:foregroundMark x1="66871" y1="75143" x2="67025" y2="77306"/>
                        <a14:foregroundMark x1="66503" y1="75755" x2="67147" y2="77469"/>
                        <a14:foregroundMark x1="67025" y1="75673" x2="67117" y2="77469"/>
                        <a14:foregroundMark x1="60368" y1="76857" x2="60368" y2="78408"/>
                        <a14:foregroundMark x1="59448" y1="76122" x2="59785" y2="77184"/>
                        <a14:foregroundMark x1="60000" y1="77306" x2="59908" y2="78327"/>
                        <a14:foregroundMark x1="60613" y1="77306" x2="60613" y2="77306"/>
                        <a14:foregroundMark x1="60982" y1="77061" x2="60982" y2="77061"/>
                        <a14:foregroundMark x1="61350" y1="77551" x2="61350" y2="77551"/>
                        <a14:foregroundMark x1="61442" y1="77429" x2="61442" y2="77429"/>
                        <a14:foregroundMark x1="59877" y1="78041" x2="59877" y2="78041"/>
                        <a14:foregroundMark x1="59601" y1="78204" x2="59601" y2="78204"/>
                        <a14:foregroundMark x1="59632" y1="77918" x2="59632" y2="77918"/>
                        <a14:foregroundMark x1="59693" y1="78286" x2="59693" y2="78286"/>
                        <a14:foregroundMark x1="59785" y1="78327" x2="59785" y2="78327"/>
                        <a14:foregroundMark x1="63957" y1="92857" x2="67209" y2="92122"/>
                        <a14:foregroundMark x1="64356" y1="93633" x2="66319" y2="93469"/>
                        <a14:foregroundMark x1="65337" y1="76490" x2="65307" y2="78571"/>
                        <a14:foregroundMark x1="78528" y1="85755" x2="78528" y2="85755"/>
                      </a14:backgroundRemoval>
                    </a14:imgEffect>
                  </a14:imgLayer>
                </a14:imgProps>
              </a:ext>
            </a:extLst>
          </a:blip>
          <a:srcRect l="58945" t="67110" r="23987" b="5252"/>
          <a:stretch/>
        </p:blipFill>
        <p:spPr>
          <a:xfrm>
            <a:off x="5828419" y="2292957"/>
            <a:ext cx="1497012" cy="1821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AD1B-2EE1-42B4-8E7E-E9FA46C5228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B7B0-CE1E-45F1-B9F1-1AA605F251E0}"/>
              </a:ext>
            </a:extLst>
          </p:cNvPr>
          <p:cNvSpPr txBox="1"/>
          <p:nvPr/>
        </p:nvSpPr>
        <p:spPr>
          <a:xfrm>
            <a:off x="738275" y="465610"/>
            <a:ext cx="58386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탐색을 통해 문제를 해결해봅시다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4B00B8-0F47-44B2-B1B0-09589454F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75" y="0"/>
            <a:ext cx="980523" cy="9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A95AA3-6A23-4F46-8715-7FA30D7E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378" y="1277589"/>
            <a:ext cx="1638444" cy="26479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8A335A6B-693A-4379-A0CC-8122C1696165}"/>
              </a:ext>
            </a:extLst>
          </p:cNvPr>
          <p:cNvSpPr/>
          <p:nvPr/>
        </p:nvSpPr>
        <p:spPr>
          <a:xfrm>
            <a:off x="4530661" y="1518918"/>
            <a:ext cx="1449882" cy="1030019"/>
          </a:xfrm>
          <a:prstGeom prst="wedgeRoundRectCallout">
            <a:avLst>
              <a:gd name="adj1" fmla="val -83298"/>
              <a:gd name="adj2" fmla="val 197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115FF2-BC65-4B09-A682-810AE580A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56" y="1595119"/>
            <a:ext cx="720491" cy="858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 사람에 대해 추론해볼까요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07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 사람에 대해 추론해볼까요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3E186E-21A2-4B8C-BEA4-81C599F7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156961"/>
            <a:ext cx="5753100" cy="22525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C99FD6-C63C-4F4A-A460-D44ABBF3F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27" y="2572512"/>
            <a:ext cx="841425" cy="9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0FE4D-8E62-48E0-821D-4CB1F649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739" y="1220385"/>
            <a:ext cx="3469719" cy="2465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A8AF0-494C-46FC-9FF4-3E387CCC59DD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 사람에 대해 추론해볼까요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97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F3FFF6-66F8-4E24-9850-71AF2B34CD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901161"/>
              </p:ext>
            </p:extLst>
          </p:nvPr>
        </p:nvGraphicFramePr>
        <p:xfrm>
          <a:off x="189210" y="1361871"/>
          <a:ext cx="6936780" cy="1977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33670">
                  <a:extLst>
                    <a:ext uri="{9D8B030D-6E8A-4147-A177-3AD203B41FA5}">
                      <a16:colId xmlns:a16="http://schemas.microsoft.com/office/drawing/2014/main" val="3610344593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4025191556"/>
                    </a:ext>
                  </a:extLst>
                </a:gridCol>
                <a:gridCol w="2198390">
                  <a:extLst>
                    <a:ext uri="{9D8B030D-6E8A-4147-A177-3AD203B41FA5}">
                      <a16:colId xmlns:a16="http://schemas.microsoft.com/office/drawing/2014/main" val="1991225726"/>
                    </a:ext>
                  </a:extLst>
                </a:gridCol>
              </a:tblGrid>
              <a:tr h="3185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이미 알고 있는 것</a:t>
                      </a:r>
                      <a:endParaRPr lang="ko-KR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관찰된 정보</a:t>
                      </a:r>
                      <a:endParaRPr lang="ko-KR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논리적으로 추론한 것</a:t>
                      </a:r>
                      <a:endParaRPr lang="ko-KR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091756"/>
                  </a:ext>
                </a:extLst>
              </a:tr>
              <a:tr h="16594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1. 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교복을 입고 있으면 그 사람은 학생이다</a:t>
                      </a: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00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347472" marR="0" indent="-347472" algn="just" fontAlgn="base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2. 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파란색에 별무늬 마크가 있으면 그 교복은 </a:t>
                      </a:r>
                      <a:r>
                        <a:rPr lang="ko-KR" altLang="en-US" sz="1000" u="none" strike="noStrike" spc="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ㅇㅇ학교의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교복이다</a:t>
                      </a: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80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347472" marR="0" indent="-347472" algn="just" fontAlgn="base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3. 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학생이고</a:t>
                      </a: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spc="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ㅇㅇ학교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교복을 입고 있으면     </a:t>
                      </a:r>
                      <a:r>
                        <a:rPr lang="ko-KR" altLang="en-US" sz="1000" u="none" strike="noStrike" spc="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ㅇㅇ학교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학생이다</a:t>
                      </a: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8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-12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1. </a:t>
                      </a:r>
                      <a:r>
                        <a:rPr lang="ko-KR" altLang="en-US" sz="1000" u="none" strike="noStrike" spc="-12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 사람은 교복을 입고 있다</a:t>
                      </a:r>
                      <a:r>
                        <a:rPr lang="en-US" altLang="ko-KR" sz="1000" u="none" strike="noStrike" spc="-12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80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-16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2. </a:t>
                      </a:r>
                      <a:r>
                        <a:rPr lang="ko-KR" altLang="en-US" sz="1000" u="none" strike="noStrike" spc="-16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 교복은 파란색이고</a:t>
                      </a:r>
                      <a:r>
                        <a:rPr lang="en-US" altLang="ko-KR" sz="1000" u="none" strike="noStrike" spc="-16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spc="-16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별무늬 마크가 있다</a:t>
                      </a:r>
                      <a:r>
                        <a:rPr lang="en-US" altLang="ko-KR" sz="1000" u="none" strike="noStrike" spc="-16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8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 사람은 </a:t>
                      </a:r>
                      <a:r>
                        <a:rPr lang="ko-KR" altLang="en-US" sz="1000" u="none" strike="noStrike" spc="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ㅇㅇ학교의</a:t>
                      </a:r>
                      <a:r>
                        <a:rPr lang="ko-KR" altLang="en-US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학생이다</a:t>
                      </a:r>
                      <a:r>
                        <a:rPr lang="en-US" altLang="ko-KR" sz="10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8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38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433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전문가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DC3A8-FC12-4463-9637-1CE46A78AD69}"/>
              </a:ext>
            </a:extLst>
          </p:cNvPr>
          <p:cNvSpPr txBox="1"/>
          <p:nvPr/>
        </p:nvSpPr>
        <p:spPr>
          <a:xfrm>
            <a:off x="308277" y="1362349"/>
            <a:ext cx="669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나눔스퀘어라운드 ExtraBold" panose="020B0600000101010101" pitchFamily="50" charset="-127"/>
              </a:rPr>
              <a:t>사람 전문가가 가지고 있는 지식을 어떤 규칙의 형태로 만들어 컴퓨터에 저장해 놓고</a:t>
            </a:r>
            <a:r>
              <a:rPr lang="en-US" altLang="ko-KR" sz="1400" dirty="0"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ea typeface="나눔스퀘어라운드 ExtraBold" panose="020B0600000101010101" pitchFamily="50" charset="-127"/>
              </a:rPr>
              <a:t>문제가 주어졌을 때 그 지식을 사용해 해결하는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3751532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1711420" y="787629"/>
            <a:ext cx="38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전문가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DC3A8-FC12-4463-9637-1CE46A78AD69}"/>
              </a:ext>
            </a:extLst>
          </p:cNvPr>
          <p:cNvSpPr txBox="1"/>
          <p:nvPr/>
        </p:nvSpPr>
        <p:spPr>
          <a:xfrm>
            <a:off x="308277" y="1362349"/>
            <a:ext cx="6698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나눔스퀘어라운드 ExtraBold" panose="020B0600000101010101" pitchFamily="50" charset="-127"/>
              </a:rPr>
              <a:t>사람 전문가가 가지고 있는 지식을 어떤 규칙의 형태로 만들어 컴퓨터에 저장해 놓고</a:t>
            </a:r>
            <a:r>
              <a:rPr lang="en-US" altLang="ko-KR" sz="1400" dirty="0"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ea typeface="나눔스퀘어라운드 ExtraBold" panose="020B0600000101010101" pitchFamily="50" charset="-127"/>
              </a:rPr>
              <a:t>문제가 주어졌을 때 그 지식을 사용해 해결하는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4AD38-9BC0-47B4-A675-11D603A1CC6D}"/>
              </a:ext>
            </a:extLst>
          </p:cNvPr>
          <p:cNvSpPr txBox="1"/>
          <p:nvPr/>
        </p:nvSpPr>
        <p:spPr>
          <a:xfrm>
            <a:off x="3334431" y="233093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ea typeface="나눔스퀘어라운드 ExtraBold" panose="020B0600000101010101" pitchFamily="50" charset="-127"/>
              </a:rPr>
              <a:t>한계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3C141-9F41-4B2C-9D29-5C7DCAD240C4}"/>
              </a:ext>
            </a:extLst>
          </p:cNvPr>
          <p:cNvSpPr txBox="1"/>
          <p:nvPr/>
        </p:nvSpPr>
        <p:spPr>
          <a:xfrm>
            <a:off x="0" y="2784802"/>
            <a:ext cx="7333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사람의 지식을 모두 규칙 형태로 표현하여 저장하는 것은 매우 어렵다</a:t>
            </a:r>
            <a:r>
              <a:rPr lang="en-US" altLang="ko-KR" sz="1400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sz="1400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전문가마다 가지고 있는 규칙이 다른 경우가 많아 </a:t>
            </a:r>
            <a:endParaRPr lang="en-US" altLang="ko-KR" sz="1400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하나의 공통된 규칙을 정하기 어렵다</a:t>
            </a:r>
            <a:r>
              <a:rPr lang="en-US" altLang="ko-KR" sz="1400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FF9D990-D7B5-47B2-8213-CFDD459FEA69}"/>
              </a:ext>
            </a:extLst>
          </p:cNvPr>
          <p:cNvCxnSpPr>
            <a:cxnSpLocks/>
          </p:cNvCxnSpPr>
          <p:nvPr/>
        </p:nvCxnSpPr>
        <p:spPr>
          <a:xfrm>
            <a:off x="1376347" y="2057400"/>
            <a:ext cx="456250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0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952230" y="1052486"/>
            <a:ext cx="54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추론이 적용된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대화 시스템 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엘리자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D0BA21-CD82-4972-B918-6CA59039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46" y="1807303"/>
            <a:ext cx="4230109" cy="12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1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1052486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추론이 적용된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스탠포드 대학의 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마이신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89BF2F-2FE6-42C6-A357-739D487B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27" y="1555662"/>
            <a:ext cx="3259946" cy="19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1052486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추론이 적용된 사례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퀴즈 프로그램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왓슨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36B7E3-E092-4BB5-ACAB-B5EBCE4E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13" y="1595655"/>
            <a:ext cx="3959974" cy="14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추론을 통해 동물 분류하기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F14EB-BCDF-4032-8A6D-D260048F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150444"/>
            <a:ext cx="3171827" cy="6269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1F8075-0EBC-410A-96B3-2335E6326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42" y="1867488"/>
            <a:ext cx="4867716" cy="19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1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217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1A067-C3C3-490F-B84A-DD270D12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60" y="1065413"/>
            <a:ext cx="3415680" cy="23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95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추론을 통해 동물 분류하기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F583-3341-4B22-B8B9-3D4D5DC5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79" y="1112252"/>
            <a:ext cx="4219443" cy="26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추론을 통해 동물 분류하기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F583-3341-4B22-B8B9-3D4D5DC5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79" y="1112252"/>
            <a:ext cx="4219443" cy="266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56068-E010-46B6-9236-4E16E2E63457}"/>
              </a:ext>
            </a:extLst>
          </p:cNvPr>
          <p:cNvSpPr txBox="1"/>
          <p:nvPr/>
        </p:nvSpPr>
        <p:spPr>
          <a:xfrm>
            <a:off x="3229379" y="2150514"/>
            <a:ext cx="112619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개이다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가시가 없다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채식동물이 아니다</a:t>
            </a:r>
            <a:r>
              <a:rPr lang="en-US" altLang="ko-KR" sz="5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5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9F7BB-FDCF-4B6F-A0CE-24D1BBCB717E}"/>
              </a:ext>
            </a:extLst>
          </p:cNvPr>
          <p:cNvSpPr txBox="1"/>
          <p:nvPr/>
        </p:nvSpPr>
        <p:spPr>
          <a:xfrm>
            <a:off x="3229379" y="2542944"/>
            <a:ext cx="122525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개가 아니다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날 수 있다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야행성이다</a:t>
            </a:r>
            <a:r>
              <a:rPr lang="en-US" altLang="ko-KR" sz="5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5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B2564-9766-4183-902E-672B5DCDD480}"/>
              </a:ext>
            </a:extLst>
          </p:cNvPr>
          <p:cNvSpPr txBox="1"/>
          <p:nvPr/>
        </p:nvSpPr>
        <p:spPr>
          <a:xfrm>
            <a:off x="5114597" y="2272214"/>
            <a:ext cx="474674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고양이</a:t>
            </a:r>
            <a:endParaRPr lang="ko-KR" altLang="en-US" sz="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7951B-75E5-4126-BAEB-619206F632D4}"/>
              </a:ext>
            </a:extLst>
          </p:cNvPr>
          <p:cNvSpPr txBox="1"/>
          <p:nvPr/>
        </p:nvSpPr>
        <p:spPr>
          <a:xfrm>
            <a:off x="5114596" y="2664644"/>
            <a:ext cx="675833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부엉이</a:t>
            </a:r>
            <a:endParaRPr lang="ko-KR" altLang="en-US" sz="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268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추론을 통해 동물 분류하기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F583-3341-4B22-B8B9-3D4D5DC5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79" y="1112252"/>
            <a:ext cx="4219443" cy="2661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56068-E010-46B6-9236-4E16E2E63457}"/>
              </a:ext>
            </a:extLst>
          </p:cNvPr>
          <p:cNvSpPr txBox="1"/>
          <p:nvPr/>
        </p:nvSpPr>
        <p:spPr>
          <a:xfrm>
            <a:off x="3229379" y="2150514"/>
            <a:ext cx="112619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개이다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가시가 없다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채식동물이 아니다</a:t>
            </a:r>
            <a:r>
              <a:rPr lang="en-US" altLang="ko-KR" sz="550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50" dirty="0">
              <a:solidFill>
                <a:srgbClr val="323856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9F7BB-FDCF-4B6F-A0CE-24D1BBCB717E}"/>
              </a:ext>
            </a:extLst>
          </p:cNvPr>
          <p:cNvSpPr txBox="1"/>
          <p:nvPr/>
        </p:nvSpPr>
        <p:spPr>
          <a:xfrm>
            <a:off x="3229379" y="2542944"/>
            <a:ext cx="1225255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개가 아니다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날 수 있다</a:t>
            </a:r>
            <a:r>
              <a:rPr lang="en-US" altLang="ko-KR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야행성이다</a:t>
            </a:r>
            <a:r>
              <a:rPr lang="en-US" altLang="ko-KR" sz="550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50" dirty="0">
              <a:solidFill>
                <a:srgbClr val="323856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B2564-9766-4183-902E-672B5DCDD480}"/>
              </a:ext>
            </a:extLst>
          </p:cNvPr>
          <p:cNvSpPr txBox="1"/>
          <p:nvPr/>
        </p:nvSpPr>
        <p:spPr>
          <a:xfrm>
            <a:off x="5114597" y="2272214"/>
            <a:ext cx="474674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고양이</a:t>
            </a:r>
            <a:endParaRPr lang="ko-KR" altLang="en-US" sz="600" dirty="0">
              <a:solidFill>
                <a:srgbClr val="323856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7951B-75E5-4126-BAEB-619206F632D4}"/>
              </a:ext>
            </a:extLst>
          </p:cNvPr>
          <p:cNvSpPr txBox="1"/>
          <p:nvPr/>
        </p:nvSpPr>
        <p:spPr>
          <a:xfrm>
            <a:off x="5114596" y="2664644"/>
            <a:ext cx="675833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323856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부엉이</a:t>
            </a:r>
            <a:endParaRPr lang="ko-KR" altLang="en-US" sz="600" dirty="0">
              <a:solidFill>
                <a:srgbClr val="323856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C4A524-9727-4386-8F11-C5D5F002BCD0}"/>
              </a:ext>
            </a:extLst>
          </p:cNvPr>
          <p:cNvSpPr txBox="1"/>
          <p:nvPr/>
        </p:nvSpPr>
        <p:spPr>
          <a:xfrm>
            <a:off x="3229379" y="2935053"/>
            <a:ext cx="1225255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개가 아니다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날 수 있다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야행성이 아니다</a:t>
            </a:r>
            <a:r>
              <a:rPr lang="en-US" altLang="ko-KR" sz="5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5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50D4C-8220-45A2-8159-0F5800252813}"/>
              </a:ext>
            </a:extLst>
          </p:cNvPr>
          <p:cNvSpPr txBox="1"/>
          <p:nvPr/>
        </p:nvSpPr>
        <p:spPr>
          <a:xfrm>
            <a:off x="3229379" y="3388476"/>
            <a:ext cx="1225255" cy="33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다리가 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개가 아니다</a:t>
            </a:r>
            <a:r>
              <a:rPr lang="en-US" altLang="ko-KR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55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날 수 없다</a:t>
            </a:r>
            <a:endParaRPr lang="ko-KR" altLang="en-US" sz="55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0C221-C5D9-49FF-BD3C-3B249196EA39}"/>
              </a:ext>
            </a:extLst>
          </p:cNvPr>
          <p:cNvSpPr txBox="1"/>
          <p:nvPr/>
        </p:nvSpPr>
        <p:spPr>
          <a:xfrm>
            <a:off x="5133012" y="3057074"/>
            <a:ext cx="437844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독수리</a:t>
            </a:r>
            <a:endParaRPr lang="ko-KR" altLang="en-US" sz="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E34B6E-70B3-41A6-9C9C-8362C48000B3}"/>
              </a:ext>
            </a:extLst>
          </p:cNvPr>
          <p:cNvSpPr txBox="1"/>
          <p:nvPr/>
        </p:nvSpPr>
        <p:spPr>
          <a:xfrm>
            <a:off x="5168598" y="3449184"/>
            <a:ext cx="402258" cy="2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펭귄</a:t>
            </a:r>
            <a:endParaRPr lang="ko-KR" altLang="en-US" sz="6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54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추론으로 숫자 야구 게임하기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모서리가 둥근 직사각형 2">
            <a:extLst>
              <a:ext uri="{FF2B5EF4-FFF2-40B4-BE49-F238E27FC236}">
                <a16:creationId xmlns:a16="http://schemas.microsoft.com/office/drawing/2014/main" id="{AEB3FF54-550C-4B43-A118-5E3001455787}"/>
              </a:ext>
            </a:extLst>
          </p:cNvPr>
          <p:cNvSpPr/>
          <p:nvPr/>
        </p:nvSpPr>
        <p:spPr>
          <a:xfrm>
            <a:off x="298604" y="1084405"/>
            <a:ext cx="6717993" cy="2509075"/>
          </a:xfrm>
          <a:prstGeom prst="roundRect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마음속으로 세 자리 숫자를 생각한 뒤 상대방에게 보이지 않는 곳에 숫자를 적습니다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각 자리의 숫자는 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부터 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까지 중 하나로 구성되어 있으며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 숫자는 두 번 이상 사용하지 않습니다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또한 세 자리 숫자이므로 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백의 자리에는 들어갈 수 없습니다</a:t>
            </a:r>
            <a:endParaRPr lang="en-US" altLang="ko-KR" sz="11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" altLang="ko-Kore-KR" sz="11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" altLang="ko-Kore-KR" sz="11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" altLang="ko-Kore-KR" sz="11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순서를 정한 뒤 상대방과 </a:t>
            </a:r>
            <a:r>
              <a:rPr lang="ko-KR" altLang="en-US" sz="11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번갈아가며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상대의 숫자에 대한 힌트를 얻습니다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힌트는 ‘당신의 숫자는 </a:t>
            </a:r>
            <a:r>
              <a:rPr lang="ko-KR" altLang="en-US" sz="11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ㅁㅁㅁ입니까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?’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묻는 질문을 통해 얻을 수 있습니다</a:t>
            </a:r>
            <a:r>
              <a:rPr lang="en-US" altLang="ko-KR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상대방은 당신이 </a:t>
            </a:r>
            <a:r>
              <a:rPr lang="ko-KR" altLang="en-US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물어본 숫자를 자신이 생각한 숫자와 비교하여 스트라이크</a:t>
            </a:r>
            <a:r>
              <a:rPr lang="en-US" altLang="ko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S), </a:t>
            </a:r>
            <a:r>
              <a:rPr lang="ko-KR" altLang="en-US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볼</a:t>
            </a:r>
            <a:r>
              <a:rPr lang="en-US" altLang="ko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B), </a:t>
            </a:r>
            <a:r>
              <a:rPr lang="ko-KR" altLang="en-US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아웃</a:t>
            </a:r>
            <a:r>
              <a:rPr lang="en-US" altLang="ko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O)</a:t>
            </a:r>
            <a:r>
              <a:rPr lang="ko-KR" altLang="en-US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이야기해줍니다</a:t>
            </a:r>
            <a:r>
              <a:rPr lang="en-US" altLang="ko-KR" sz="1100" spc="-3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" altLang="ko-Kore-KR" sz="1100" spc="-3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461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추론으로 숫자 야구 게임하기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모서리가 둥근 직사각형 2">
            <a:extLst>
              <a:ext uri="{FF2B5EF4-FFF2-40B4-BE49-F238E27FC236}">
                <a16:creationId xmlns:a16="http://schemas.microsoft.com/office/drawing/2014/main" id="{AEB3FF54-550C-4B43-A118-5E3001455787}"/>
              </a:ext>
            </a:extLst>
          </p:cNvPr>
          <p:cNvSpPr/>
          <p:nvPr/>
        </p:nvSpPr>
        <p:spPr>
          <a:xfrm>
            <a:off x="298604" y="1084405"/>
            <a:ext cx="6717993" cy="2509075"/>
          </a:xfrm>
          <a:prstGeom prst="roundRect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" altLang="ko-Kore-KR" sz="1100" spc="-3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E57990-6B2F-4405-982B-6E597ED04C27}"/>
              </a:ext>
            </a:extLst>
          </p:cNvPr>
          <p:cNvSpPr/>
          <p:nvPr/>
        </p:nvSpPr>
        <p:spPr>
          <a:xfrm>
            <a:off x="474568" y="1300105"/>
            <a:ext cx="636606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힌트들을 조합하여 논리적 추론을 통해 상대방이 생각한 숫자가 무엇인지 </a:t>
            </a: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맞히는 사람이 승리합니다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 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숫자를 맞힐 때에는 세 자리 숫자와 위치가 모두 맞아야 성공입니다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숫자와 자리의 위치가 맞으면 스트라이크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S),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숫자는 맞지만 위치가 틀리면 볼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B)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볼과 스트라이크의 경우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숫자가 볼이고 어떤 숫자가 스트라이크인지는 알려주지 않습니다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숫자가 하나도 맞지 않을 경우 아웃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" altLang="ko-Kore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OUT)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표시됩니다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힌트의 횟수에는 제한이 없으며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먼저 성공하는 사람이 있을 때까지 게임을 진행합니다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853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논리적 추론으로 숫자 야구 게임하기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C2D74F-2D80-4626-8027-A639D9734FA1}"/>
              </a:ext>
            </a:extLst>
          </p:cNvPr>
          <p:cNvSpPr/>
          <p:nvPr/>
        </p:nvSpPr>
        <p:spPr>
          <a:xfrm>
            <a:off x="362728" y="1109079"/>
            <a:ext cx="2268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상대방이 생각한 숫자 </a:t>
            </a:r>
            <a:r>
              <a:rPr lang="en-US" altLang="ko-KR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 523 </a:t>
            </a:r>
            <a:r>
              <a:rPr lang="ko-KR" altLang="en-US" sz="1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 때</a:t>
            </a:r>
            <a:endParaRPr lang="ko-KR" altLang="en-US" sz="1000" dirty="0">
              <a:solidFill>
                <a:srgbClr val="FF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C552B9D-8038-4CA9-8EFC-E559E53E6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39107"/>
              </p:ext>
            </p:extLst>
          </p:nvPr>
        </p:nvGraphicFramePr>
        <p:xfrm>
          <a:off x="384037" y="1381154"/>
          <a:ext cx="6547127" cy="2427847"/>
        </p:xfrm>
        <a:graphic>
          <a:graphicData uri="http://schemas.openxmlformats.org/drawingml/2006/table">
            <a:tbl>
              <a:tblPr/>
              <a:tblGrid>
                <a:gridCol w="857439">
                  <a:extLst>
                    <a:ext uri="{9D8B030D-6E8A-4147-A177-3AD203B41FA5}">
                      <a16:colId xmlns:a16="http://schemas.microsoft.com/office/drawing/2014/main" val="2890913547"/>
                    </a:ext>
                  </a:extLst>
                </a:gridCol>
                <a:gridCol w="1296036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4393652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780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나눔스퀘어라운드 ExtraBold" panose="020B0600000101010101" pitchFamily="50" charset="-127"/>
                        </a:rPr>
                        <a:t>힌트 횟수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나눔스퀘어라운드 ExtraBold" panose="020B0600000101010101" pitchFamily="50" charset="-127"/>
                        </a:rPr>
                        <a:t>내가 물어본 숫자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ea typeface="나눔스퀘어라운드 ExtraBold" panose="020B0600000101010101" pitchFamily="50" charset="-127"/>
                        </a:rPr>
                        <a:t>판정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3582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123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2S</a:t>
                      </a:r>
                    </a:p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(‘2’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와 ‘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3’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 숫자의 위치까지 일치하므로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스트라이크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3582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456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1B</a:t>
                      </a:r>
                    </a:p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(‘5’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 사용되지만 숫자의 위치가 다르므로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볼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  <a:tr h="3582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789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OUT</a:t>
                      </a:r>
                    </a:p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모든 숫자가 사용되지 않으므로 아웃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607614"/>
                  </a:ext>
                </a:extLst>
              </a:tr>
              <a:tr h="7165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125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1S 1B</a:t>
                      </a:r>
                    </a:p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(‘2’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 위치까지 맞으므로 스트라이크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‘5’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 숫자가 들어가긴 하지만 위치가 다르므로 볼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-&gt; 1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스트라이크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볼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49299"/>
                  </a:ext>
                </a:extLst>
              </a:tr>
              <a:tr h="3582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523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3S</a:t>
                      </a:r>
                    </a:p>
                    <a:p>
                      <a:pPr algn="ctr"/>
                      <a:r>
                        <a:rPr lang="en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모든 자리의 숫자가 일치하므로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 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스트라이크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-&gt; 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성공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478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603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2C7363B-2151-4A76-B249-8DEA7559A9A9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1B94B7-A04C-4BF2-82D4-F66A9BB19C3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3A366-8D0B-4B97-9095-76742B2F62C6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질문을 만들어 묻고 답해봅시다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B4EA6-92E5-441C-9FA6-0140F976A3B2}"/>
              </a:ext>
            </a:extLst>
          </p:cNvPr>
          <p:cNvSpPr txBox="1"/>
          <p:nvPr/>
        </p:nvSpPr>
        <p:spPr>
          <a:xfrm>
            <a:off x="1915777" y="1234927"/>
            <a:ext cx="3483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시간에 배운 내용을 바탕으로 질문과 정답을 만들어봅시다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CA96E04-CA81-4800-A84C-90DC6C3A6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970071"/>
              </p:ext>
            </p:extLst>
          </p:nvPr>
        </p:nvGraphicFramePr>
        <p:xfrm>
          <a:off x="1323339" y="1511691"/>
          <a:ext cx="4668520" cy="7970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6439">
                  <a:extLst>
                    <a:ext uri="{9D8B030D-6E8A-4147-A177-3AD203B41FA5}">
                      <a16:colId xmlns:a16="http://schemas.microsoft.com/office/drawing/2014/main" val="3035386636"/>
                    </a:ext>
                  </a:extLst>
                </a:gridCol>
                <a:gridCol w="1812081">
                  <a:extLst>
                    <a:ext uri="{9D8B030D-6E8A-4147-A177-3AD203B41FA5}">
                      <a16:colId xmlns:a16="http://schemas.microsoft.com/office/drawing/2014/main" val="560151733"/>
                    </a:ext>
                  </a:extLst>
                </a:gridCol>
              </a:tblGrid>
              <a:tr h="2414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내가 만든 질문</a:t>
                      </a:r>
                      <a:endParaRPr lang="ko-KR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871523"/>
                  </a:ext>
                </a:extLst>
              </a:tr>
              <a:tr h="555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68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0E1C609-B420-44DE-B73A-EC591A453D52}"/>
              </a:ext>
            </a:extLst>
          </p:cNvPr>
          <p:cNvSpPr txBox="1"/>
          <p:nvPr/>
        </p:nvSpPr>
        <p:spPr>
          <a:xfrm>
            <a:off x="2224355" y="2628960"/>
            <a:ext cx="28664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친구들과 함께 서로가 만든 질문들 묻고 답해봅시다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15F95A0-DA43-484F-B38A-9D11BF52E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89324"/>
              </p:ext>
            </p:extLst>
          </p:nvPr>
        </p:nvGraphicFramePr>
        <p:xfrm>
          <a:off x="1323339" y="2927357"/>
          <a:ext cx="4668520" cy="866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6439">
                  <a:extLst>
                    <a:ext uri="{9D8B030D-6E8A-4147-A177-3AD203B41FA5}">
                      <a16:colId xmlns:a16="http://schemas.microsoft.com/office/drawing/2014/main" val="3035386636"/>
                    </a:ext>
                  </a:extLst>
                </a:gridCol>
                <a:gridCol w="1812081">
                  <a:extLst>
                    <a:ext uri="{9D8B030D-6E8A-4147-A177-3AD203B41FA5}">
                      <a16:colId xmlns:a16="http://schemas.microsoft.com/office/drawing/2014/main" val="560151733"/>
                    </a:ext>
                  </a:extLst>
                </a:gridCol>
              </a:tblGrid>
              <a:tr h="2624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내가 받은 질문</a:t>
                      </a:r>
                      <a:endParaRPr lang="ko-KR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871523"/>
                  </a:ext>
                </a:extLst>
              </a:tr>
              <a:tr h="60398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6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1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6E1B602-B39E-4CBB-B5B9-35E33C4B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5889" l="9922" r="89883">
                        <a14:foregroundMark x1="25681" y1="50222" x2="25357" y2="55778"/>
                        <a14:foregroundMark x1="26524" y1="55333" x2="24968" y2="61889"/>
                        <a14:foregroundMark x1="25357" y1="69444" x2="25681" y2="80667"/>
                        <a14:foregroundMark x1="22633" y1="68778" x2="23411" y2="81889"/>
                        <a14:foregroundMark x1="23411" y1="81889" x2="23541" y2="81889"/>
                        <a14:foregroundMark x1="23087" y1="66778" x2="24643" y2="85111"/>
                        <a14:foregroundMark x1="21530" y1="68222" x2="21401" y2="79000"/>
                        <a14:foregroundMark x1="22114" y1="78222" x2="23865" y2="90111"/>
                        <a14:foregroundMark x1="23865" y1="90111" x2="24060" y2="90667"/>
                        <a14:foregroundMark x1="19974" y1="84333" x2="21660" y2="95889"/>
                        <a14:foregroundMark x1="17639" y1="51889" x2="16602" y2="51778"/>
                        <a14:foregroundMark x1="67964" y1="61778" x2="67964" y2="65556"/>
                        <a14:foregroundMark x1="67056" y1="66889" x2="66991" y2="68778"/>
                        <a14:foregroundMark x1="66407" y1="66778" x2="66926" y2="66889"/>
                        <a14:foregroundMark x1="66926" y1="66333" x2="67315" y2="68444"/>
                        <a14:foregroundMark x1="67704" y1="65000" x2="67704" y2="69000"/>
                        <a14:foregroundMark x1="68872" y1="66333" x2="68093" y2="68889"/>
                        <a14:foregroundMark x1="65694" y1="64333" x2="66083" y2="67889"/>
                        <a14:foregroundMark x1="65045" y1="66333" x2="65888" y2="68444"/>
                        <a14:foregroundMark x1="65110" y1="66556" x2="65564" y2="68889"/>
                        <a14:foregroundMark x1="64916" y1="67444" x2="64916" y2="68222"/>
                        <a14:foregroundMark x1="71401" y1="64333" x2="71401" y2="67444"/>
                        <a14:foregroundMark x1="71141" y1="63889" x2="71336" y2="65222"/>
                        <a14:foregroundMark x1="71271" y1="63333" x2="71595" y2="66222"/>
                        <a14:foregroundMark x1="71790" y1="62778" x2="72179" y2="67222"/>
                        <a14:foregroundMark x1="71855" y1="61778" x2="72374" y2="67778"/>
                        <a14:foregroundMark x1="72568" y1="62000" x2="73217" y2="69000"/>
                        <a14:foregroundMark x1="73476" y1="62000" x2="74060" y2="69000"/>
                        <a14:foregroundMark x1="73800" y1="61889" x2="74319" y2="68444"/>
                        <a14:foregroundMark x1="74449" y1="62444" x2="74449" y2="67889"/>
                        <a14:foregroundMark x1="68742" y1="60667" x2="68742" y2="60667"/>
                        <a14:foregroundMark x1="68872" y1="60889" x2="68872" y2="60889"/>
                        <a14:foregroundMark x1="68936" y1="60778" x2="68936" y2="60778"/>
                        <a14:foregroundMark x1="68872" y1="60778" x2="68872" y2="60778"/>
                        <a14:foregroundMark x1="68872" y1="61000" x2="68872" y2="61000"/>
                        <a14:foregroundMark x1="68872" y1="60556" x2="68872" y2="60556"/>
                        <a14:foregroundMark x1="68872" y1="60889" x2="68872" y2="60889"/>
                        <a14:foregroundMark x1="75227" y1="46667" x2="75227" y2="46667"/>
                        <a14:foregroundMark x1="73671" y1="47111" x2="74773" y2="48778"/>
                        <a14:backgroundMark x1="16342" y1="55111" x2="17121" y2="55111"/>
                        <a14:backgroundMark x1="17250" y1="54222" x2="15564" y2="54222"/>
                        <a14:backgroundMark x1="16602" y1="54333" x2="17056" y2="54111"/>
                        <a14:backgroundMark x1="16926" y1="53556" x2="17259" y2="53616"/>
                        <a14:backgroundMark x1="16472" y1="53333" x2="17158" y2="53333"/>
                        <a14:backgroundMark x1="69131" y1="60111" x2="69131" y2="60111"/>
                        <a14:backgroundMark x1="69001" y1="60667" x2="69001" y2="60667"/>
                        <a14:backgroundMark x1="69001" y1="60556" x2="69001" y2="60556"/>
                        <a14:backgroundMark x1="40467" y1="26667" x2="39494" y2="2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4061" y="1828800"/>
            <a:ext cx="3791346" cy="22128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59D944-1261-4219-B3C5-3D3EAE970F45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7CEBE-C3CB-425A-AD4C-4CABC57BCC9A}"/>
              </a:ext>
            </a:extLst>
          </p:cNvPr>
          <p:cNvSpPr txBox="1"/>
          <p:nvPr/>
        </p:nvSpPr>
        <p:spPr>
          <a:xfrm>
            <a:off x="553673" y="465610"/>
            <a:ext cx="62078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엔트리로 동물을 추론하는 프로그램을 만들어봅시다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8308B5-CCC1-47A7-98F2-1AE6DEF7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9" y="63469"/>
            <a:ext cx="870026" cy="8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0FBE-63F8-4070-9634-FB6473C7192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1D780-5DAF-4E18-8CA3-6578CE8FC72A}"/>
              </a:ext>
            </a:extLst>
          </p:cNvPr>
          <p:cNvSpPr txBox="1"/>
          <p:nvPr/>
        </p:nvSpPr>
        <p:spPr>
          <a:xfrm>
            <a:off x="1453670" y="2099784"/>
            <a:ext cx="493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탐색을 이용한 사례는 어떤 것이 있었나요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추론이란 무엇인가요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82B3F-773C-47CB-8A99-092B3B13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8" y="2099784"/>
            <a:ext cx="924650" cy="923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81D8-795A-4B1C-941B-471D2196BD32}"/>
              </a:ext>
            </a:extLst>
          </p:cNvPr>
          <p:cNvSpPr txBox="1"/>
          <p:nvPr/>
        </p:nvSpPr>
        <p:spPr>
          <a:xfrm>
            <a:off x="1470816" y="1346365"/>
            <a:ext cx="437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</a:p>
        </p:txBody>
      </p:sp>
      <p:cxnSp>
        <p:nvCxnSpPr>
          <p:cNvPr id="7" name="직선 연결선[R] 11">
            <a:extLst>
              <a:ext uri="{FF2B5EF4-FFF2-40B4-BE49-F238E27FC236}">
                <a16:creationId xmlns:a16="http://schemas.microsoft.com/office/drawing/2014/main" id="{0B0ED8E8-077A-4706-9D3C-677BA8857C15}"/>
              </a:ext>
            </a:extLst>
          </p:cNvPr>
          <p:cNvCxnSpPr>
            <a:cxnSpLocks/>
          </p:cNvCxnSpPr>
          <p:nvPr/>
        </p:nvCxnSpPr>
        <p:spPr>
          <a:xfrm>
            <a:off x="1819922" y="184821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4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17D7B-9EEB-4123-9CB1-66F2BDC9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69" y="1218486"/>
            <a:ext cx="2091462" cy="2629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B1619-5889-44D8-934A-DF0C1A01F4A0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동물을 추론하는 프로그램 만들기 </a:t>
            </a:r>
            <a:endParaRPr lang="ko-KR" altLang="en-US" sz="1800" b="1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62AE4-A721-46AB-B695-052E956C7B35}"/>
              </a:ext>
            </a:extLst>
          </p:cNvPr>
          <p:cNvSpPr txBox="1"/>
          <p:nvPr/>
        </p:nvSpPr>
        <p:spPr>
          <a:xfrm>
            <a:off x="0" y="1084405"/>
            <a:ext cx="16855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–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오브젝트</a:t>
            </a:r>
          </a:p>
        </p:txBody>
      </p:sp>
    </p:spTree>
    <p:extLst>
      <p:ext uri="{BB962C8B-B14F-4D97-AF65-F5344CB8AC3E}">
        <p14:creationId xmlns:p14="http://schemas.microsoft.com/office/powerpoint/2010/main" val="237881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217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482EA-12C8-4426-9CAC-1A3A7012CF4F}"/>
              </a:ext>
            </a:extLst>
          </p:cNvPr>
          <p:cNvSpPr txBox="1"/>
          <p:nvPr/>
        </p:nvSpPr>
        <p:spPr>
          <a:xfrm>
            <a:off x="244387" y="1149459"/>
            <a:ext cx="68264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출발점에서 도착점까지 가는 길을 어떤 방법으로 찾았나요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400" b="1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친구와 이야기를 나눠보고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서로의 방법을 비교해봅시다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1400" b="1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1400" b="1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컴퓨터가 미로 찾기 문제를 해결하는 방법도 여러분의 방법과 비슷할까요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이와 같은 문제를 해결하는 방법을 함께 알아봅시다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51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FBB46F-7954-4806-9E20-F58C243C2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87022"/>
              </p:ext>
            </p:extLst>
          </p:nvPr>
        </p:nvGraphicFramePr>
        <p:xfrm>
          <a:off x="505701" y="1862937"/>
          <a:ext cx="6303797" cy="1729023"/>
        </p:xfrm>
        <a:graphic>
          <a:graphicData uri="http://schemas.openxmlformats.org/drawingml/2006/table">
            <a:tbl>
              <a:tblPr/>
              <a:tblGrid>
                <a:gridCol w="2391138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3912659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466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사용되는 오브젝트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오브젝트가 하는 일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554274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장면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시작하기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671455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초기화하기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가지 동물 중 한 가지를 마음속으로 생각해보세요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말하기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준비가 되었다면 ‘다음’ 버튼 클릭하세요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.‘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말하기</a:t>
                      </a:r>
                    </a:p>
                    <a:p>
                      <a:pPr algn="ctr"/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3A15817-6DA0-4C13-A79F-F29E6BB4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1" y="2231729"/>
            <a:ext cx="2055381" cy="372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1D5F19-8B4A-44E0-ABF3-8E3F8D05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31" y="2925506"/>
            <a:ext cx="2055381" cy="406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5D7060-FB89-444F-889E-F8888DA9ED69}"/>
              </a:ext>
            </a:extLst>
          </p:cNvPr>
          <p:cNvSpPr txBox="1"/>
          <p:nvPr/>
        </p:nvSpPr>
        <p:spPr>
          <a:xfrm>
            <a:off x="0" y="1084405"/>
            <a:ext cx="16855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–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오브젝트</a:t>
            </a:r>
          </a:p>
        </p:txBody>
      </p:sp>
    </p:spTree>
    <p:extLst>
      <p:ext uri="{BB962C8B-B14F-4D97-AF65-F5344CB8AC3E}">
        <p14:creationId xmlns:p14="http://schemas.microsoft.com/office/powerpoint/2010/main" val="3470861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1964C-8BC4-47D0-A97C-58452DC87978}"/>
              </a:ext>
            </a:extLst>
          </p:cNvPr>
          <p:cNvSpPr txBox="1"/>
          <p:nvPr/>
        </p:nvSpPr>
        <p:spPr>
          <a:xfrm>
            <a:off x="0" y="1084405"/>
            <a:ext cx="1685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–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1600F-A41A-46DA-84D7-6A0B6CFD0080}"/>
              </a:ext>
            </a:extLst>
          </p:cNvPr>
          <p:cNvSpPr txBox="1"/>
          <p:nvPr/>
        </p:nvSpPr>
        <p:spPr>
          <a:xfrm>
            <a:off x="0" y="1394469"/>
            <a:ext cx="1685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변수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67C608-961A-4BB3-8DA5-2E36E2C3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15877"/>
              </p:ext>
            </p:extLst>
          </p:nvPr>
        </p:nvGraphicFramePr>
        <p:xfrm>
          <a:off x="1576767" y="1211363"/>
          <a:ext cx="5528009" cy="2695057"/>
        </p:xfrm>
        <a:graphic>
          <a:graphicData uri="http://schemas.openxmlformats.org/drawingml/2006/table">
            <a:tbl>
              <a:tblPr/>
              <a:tblGrid>
                <a:gridCol w="1146152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4381857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493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 이름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변수가 하는 일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3210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다리가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개인지에 대한 특징 저장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가시가 있는지에 대한 특징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채식 동물인지에 대한 특징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597884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날 수 있는지에 대한 특징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96235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야행성인지에 대한 특징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582096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 대한 사용자의 답변을 임시로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(1, 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아니면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0, </a:t>
                      </a:r>
                      <a:r>
                        <a:rPr lang="ko-KR" altLang="en-US" sz="105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모르겠으면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 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저장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666151"/>
                  </a:ext>
                </a:extLst>
              </a:tr>
              <a:tr h="354115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질문번호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질문의 순서 번호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41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27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67C608-961A-4BB3-8DA5-2E36E2C37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45631"/>
              </p:ext>
            </p:extLst>
          </p:nvPr>
        </p:nvGraphicFramePr>
        <p:xfrm>
          <a:off x="1576767" y="1211363"/>
          <a:ext cx="5528009" cy="2159539"/>
        </p:xfrm>
        <a:graphic>
          <a:graphicData uri="http://schemas.openxmlformats.org/drawingml/2006/table">
            <a:tbl>
              <a:tblPr/>
              <a:tblGrid>
                <a:gridCol w="1146152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4381857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556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 이름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변수가 하는 일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432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동물 번호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각 동물을 상징하는 번호 저장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고슴도치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2: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3: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고양이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4: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부엉이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5: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독수리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6: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상어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367941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 사실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 </a:t>
                      </a:r>
                      <a:r>
                        <a:rPr lang="en-US" altLang="ko-KR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 저장된 값을 합쳐서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  <a:tr h="367941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 번호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관찰된사실에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저장된 값을 앞에서부터 순서대로 불러올 때 사용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597884"/>
                  </a:ext>
                </a:extLst>
              </a:tr>
              <a:tr h="367941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일치하는 개수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관찰된사실과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지식베이스를 비교하여 일치하는 것의 개수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96235"/>
                  </a:ext>
                </a:extLst>
              </a:tr>
              <a:tr h="367941">
                <a:tc>
                  <a:txBody>
                    <a:bodyPr/>
                    <a:lstStyle/>
                    <a:p>
                      <a:pPr marL="0" marR="0" lvl="0" indent="0" algn="ctr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추론결과</a:t>
                      </a:r>
                      <a:endParaRPr lang="en-US" altLang="ko-Kore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관찰된사실에</a:t>
                      </a:r>
                      <a:r>
                        <a:rPr lang="ko-KR" altLang="en-US" sz="105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근거하여 추론한 결과를 저장</a:t>
                      </a:r>
                      <a:endParaRPr lang="en-US" altLang="ko-KR" sz="105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5820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2548A5-81D6-424E-9988-2C7B99F9CDF1}"/>
              </a:ext>
            </a:extLst>
          </p:cNvPr>
          <p:cNvSpPr txBox="1"/>
          <p:nvPr/>
        </p:nvSpPr>
        <p:spPr>
          <a:xfrm>
            <a:off x="0" y="1084405"/>
            <a:ext cx="1685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–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08D01-0A2E-4DEF-AC26-DE9887877E73}"/>
              </a:ext>
            </a:extLst>
          </p:cNvPr>
          <p:cNvSpPr txBox="1"/>
          <p:nvPr/>
        </p:nvSpPr>
        <p:spPr>
          <a:xfrm>
            <a:off x="0" y="1394469"/>
            <a:ext cx="1685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변수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79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62AE4-A721-46AB-B695-052E956C7B35}"/>
              </a:ext>
            </a:extLst>
          </p:cNvPr>
          <p:cNvSpPr txBox="1"/>
          <p:nvPr/>
        </p:nvSpPr>
        <p:spPr>
          <a:xfrm>
            <a:off x="0" y="1084405"/>
            <a:ext cx="16855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–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오브젝트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789C6-29C8-415E-BBF4-61DA9079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050" y="1160558"/>
            <a:ext cx="1739100" cy="22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25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FBB46F-7954-4806-9E20-F58C243C2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63474"/>
              </p:ext>
            </p:extLst>
          </p:nvPr>
        </p:nvGraphicFramePr>
        <p:xfrm>
          <a:off x="505702" y="1704532"/>
          <a:ext cx="6303797" cy="2246306"/>
        </p:xfrm>
        <a:graphic>
          <a:graphicData uri="http://schemas.openxmlformats.org/drawingml/2006/table">
            <a:tbl>
              <a:tblPr/>
              <a:tblGrid>
                <a:gridCol w="2391138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3912659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749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사용되는 오브젝트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오브젝트가 하는 일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499381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초기화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장면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다시 시작하기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525551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신호에 따라 해당 동물의 모양으로 바꾸기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  <a:tr h="946381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질문번호’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,‘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추론결과’ 변수 초기화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 대해 묻고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답변을 저장하기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1~5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합쳐 ‘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’ 값 저장하기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관찰된사실’을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바탕으로 추론하기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추론 결과에 따른 신호 보내기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47881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A648ADF-74D9-4195-9EB4-78D1ED32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8" y="2039963"/>
            <a:ext cx="2057043" cy="3785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DDD0B7-6DBC-4B66-BDF6-7209CF12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98" y="3265162"/>
            <a:ext cx="2057043" cy="3689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DC24A8-F739-48C0-AD02-33A726CA6660}"/>
              </a:ext>
            </a:extLst>
          </p:cNvPr>
          <p:cNvSpPr txBox="1"/>
          <p:nvPr/>
        </p:nvSpPr>
        <p:spPr>
          <a:xfrm>
            <a:off x="0" y="1084405"/>
            <a:ext cx="16855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–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오브젝트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8431B-D1BE-498E-BF02-2053C6C05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3" y="2529857"/>
            <a:ext cx="2057042" cy="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6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2FBB46F-7954-4806-9E20-F58C243C2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097218"/>
              </p:ext>
            </p:extLst>
          </p:nvPr>
        </p:nvGraphicFramePr>
        <p:xfrm>
          <a:off x="505702" y="1704532"/>
          <a:ext cx="6303797" cy="1784269"/>
        </p:xfrm>
        <a:graphic>
          <a:graphicData uri="http://schemas.openxmlformats.org/drawingml/2006/table">
            <a:tbl>
              <a:tblPr/>
              <a:tblGrid>
                <a:gridCol w="2391138">
                  <a:extLst>
                    <a:ext uri="{9D8B030D-6E8A-4147-A177-3AD203B41FA5}">
                      <a16:colId xmlns:a16="http://schemas.microsoft.com/office/drawing/2014/main" val="2142749614"/>
                    </a:ext>
                  </a:extLst>
                </a:gridCol>
                <a:gridCol w="3912659">
                  <a:extLst>
                    <a:ext uri="{9D8B030D-6E8A-4147-A177-3AD203B41FA5}">
                      <a16:colId xmlns:a16="http://schemas.microsoft.com/office/drawing/2014/main" val="698309151"/>
                    </a:ext>
                  </a:extLst>
                </a:gridCol>
              </a:tblGrid>
              <a:tr h="2649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사용되는 오브젝트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오브젝트가 하는 일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8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65055"/>
                  </a:ext>
                </a:extLst>
              </a:tr>
              <a:tr h="462224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답변＇ 변수에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799803"/>
                  </a:ext>
                </a:extLst>
              </a:tr>
              <a:tr h="542611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답변＇ 변수에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73435"/>
                  </a:ext>
                </a:extLst>
              </a:tr>
              <a:tr h="514489">
                <a:tc>
                  <a:txBody>
                    <a:bodyPr/>
                    <a:lstStyle/>
                    <a:p>
                      <a:pPr algn="ctr"/>
                      <a:endParaRPr lang="en-US" altLang="ko-Kore-KR" sz="1050" dirty="0">
                        <a:effectLst/>
                        <a:latin typeface="Helvetica" pitchFamily="2" charset="0"/>
                        <a:ea typeface="나눔스퀘어라운드 ExtraBold" panose="020B0600000101010101" pitchFamily="50" charset="-127"/>
                      </a:endParaRP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현재 답변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변수에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저장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171450" marR="0" lvl="0" indent="-17145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질문번호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추가</a:t>
                      </a:r>
                    </a:p>
                  </a:txBody>
                  <a:tcPr marL="39760" marR="39760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47881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310C535-295F-4709-A712-CF16D5F0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2" y="2057400"/>
            <a:ext cx="1913644" cy="3189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4504C7-66A9-49E6-BC0B-846AEF27E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2" y="2555848"/>
            <a:ext cx="1913644" cy="3467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24A6B8-7C72-4488-84BB-6600C9C21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2" y="3077041"/>
            <a:ext cx="1913644" cy="346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A44DB-D4AE-4BA7-A745-9B300BAA21F1}"/>
              </a:ext>
            </a:extLst>
          </p:cNvPr>
          <p:cNvSpPr txBox="1"/>
          <p:nvPr/>
        </p:nvSpPr>
        <p:spPr>
          <a:xfrm>
            <a:off x="0" y="1084405"/>
            <a:ext cx="16855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장면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–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사용되는 오브젝트</a:t>
            </a:r>
          </a:p>
        </p:txBody>
      </p:sp>
    </p:spTree>
    <p:extLst>
      <p:ext uri="{BB962C8B-B14F-4D97-AF65-F5344CB8AC3E}">
        <p14:creationId xmlns:p14="http://schemas.microsoft.com/office/powerpoint/2010/main" val="689359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35A75-1185-4A80-847E-8009A20C7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24" y="1093632"/>
            <a:ext cx="3988152" cy="24835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77DA6E-CB86-4109-AE56-997D8993DE80}"/>
              </a:ext>
            </a:extLst>
          </p:cNvPr>
          <p:cNvSpPr/>
          <p:nvPr/>
        </p:nvSpPr>
        <p:spPr>
          <a:xfrm>
            <a:off x="2799031" y="3718643"/>
            <a:ext cx="16706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http://naver.me/5w5F9uKr</a:t>
            </a:r>
            <a:endParaRPr lang="ko-KR" altLang="en-US" sz="9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08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60E2A-9D83-4A19-B300-8C5BEE19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99" y="1469569"/>
            <a:ext cx="4490002" cy="237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1F1D1-E35A-45D5-8830-1962C41A0F5A}"/>
              </a:ext>
            </a:extLst>
          </p:cNvPr>
          <p:cNvSpPr txBox="1"/>
          <p:nvPr/>
        </p:nvSpPr>
        <p:spPr>
          <a:xfrm>
            <a:off x="0" y="854789"/>
            <a:ext cx="257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51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487CC8-3502-4449-A405-6118B49A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619250"/>
            <a:ext cx="2400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5487B-6A19-4549-A70B-473223E9E79D}"/>
              </a:ext>
            </a:extLst>
          </p:cNvPr>
          <p:cNvSpPr txBox="1"/>
          <p:nvPr/>
        </p:nvSpPr>
        <p:spPr>
          <a:xfrm>
            <a:off x="0" y="854789"/>
            <a:ext cx="257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189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B8BE32-033D-4A1B-9A2A-DE0D465F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82" y="1399456"/>
            <a:ext cx="2850436" cy="2539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B72EC7-B684-4B29-A1C3-0A7D308351EB}"/>
              </a:ext>
            </a:extLst>
          </p:cNvPr>
          <p:cNvSpPr txBox="1"/>
          <p:nvPr/>
        </p:nvSpPr>
        <p:spPr>
          <a:xfrm>
            <a:off x="0" y="854789"/>
            <a:ext cx="257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다시실행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버튼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70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04FA2A-AE6A-4428-B2FF-DF4F7EAB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99" y="1341719"/>
            <a:ext cx="4047202" cy="2362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3050539" y="806116"/>
            <a:ext cx="12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089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272A13-1B14-4420-8887-8CD3F5FBF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76" y="1672645"/>
            <a:ext cx="2119778" cy="883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ABE880-16FE-4A4A-994E-D4CB77A7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842" y="1672645"/>
            <a:ext cx="2273515" cy="8817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A944BC-A0D3-4EC6-8862-D5AE3D00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8" y="1672645"/>
            <a:ext cx="2273515" cy="881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1FFAEA-DD51-48B2-8D1E-CEC19BC704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10A12B-F573-4DD5-A215-8090B8D71627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1B27F7-9193-4808-BAD3-BBB27A911AD7}"/>
              </a:ext>
            </a:extLst>
          </p:cNvPr>
          <p:cNvSpPr txBox="1"/>
          <p:nvPr/>
        </p:nvSpPr>
        <p:spPr>
          <a:xfrm>
            <a:off x="30350" y="1350412"/>
            <a:ext cx="1966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‘O’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EEB66-CB91-4840-8858-D6EEB932C028}"/>
              </a:ext>
            </a:extLst>
          </p:cNvPr>
          <p:cNvSpPr txBox="1"/>
          <p:nvPr/>
        </p:nvSpPr>
        <p:spPr>
          <a:xfrm>
            <a:off x="2349223" y="1350412"/>
            <a:ext cx="1966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‘X’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DE446-F958-40A9-A472-1F41F10AB0DE}"/>
              </a:ext>
            </a:extLst>
          </p:cNvPr>
          <p:cNvSpPr txBox="1"/>
          <p:nvPr/>
        </p:nvSpPr>
        <p:spPr>
          <a:xfrm>
            <a:off x="4876734" y="1350411"/>
            <a:ext cx="1966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‘?’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19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2F6752-B061-493A-989A-33D348F6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72" y="1461782"/>
            <a:ext cx="4291000" cy="240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4B7E4-B7CB-4935-9502-B89903F331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9C4188-727F-4F9D-AB55-953130997B2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C5ADE-57B2-4FC8-AE57-EFFCB2E03213}"/>
              </a:ext>
            </a:extLst>
          </p:cNvPr>
          <p:cNvSpPr txBox="1"/>
          <p:nvPr/>
        </p:nvSpPr>
        <p:spPr>
          <a:xfrm>
            <a:off x="0" y="854789"/>
            <a:ext cx="257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574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319F41-5AB8-4FAE-8089-D1804864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53" y="76200"/>
            <a:ext cx="3767366" cy="396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506785-6E3E-4619-9667-2BDD8BDD4175}"/>
              </a:ext>
            </a:extLst>
          </p:cNvPr>
          <p:cNvSpPr txBox="1"/>
          <p:nvPr/>
        </p:nvSpPr>
        <p:spPr>
          <a:xfrm>
            <a:off x="5242201" y="258071"/>
            <a:ext cx="176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17F021-37D4-4CA9-B770-65B55A523173}"/>
              </a:ext>
            </a:extLst>
          </p:cNvPr>
          <p:cNvSpPr/>
          <p:nvPr/>
        </p:nvSpPr>
        <p:spPr>
          <a:xfrm>
            <a:off x="7116103" y="218353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F249C-1B44-4621-8D23-0E899A32715F}"/>
              </a:ext>
            </a:extLst>
          </p:cNvPr>
          <p:cNvSpPr txBox="1"/>
          <p:nvPr/>
        </p:nvSpPr>
        <p:spPr>
          <a:xfrm>
            <a:off x="5122055" y="977900"/>
            <a:ext cx="2193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234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F15C77-C536-4DEA-BBF0-FADEB22F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5" y="67007"/>
            <a:ext cx="5422914" cy="400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1E9DB9-18EF-41AE-B524-775CD3A78233}"/>
              </a:ext>
            </a:extLst>
          </p:cNvPr>
          <p:cNvSpPr txBox="1"/>
          <p:nvPr/>
        </p:nvSpPr>
        <p:spPr>
          <a:xfrm>
            <a:off x="5242201" y="258071"/>
            <a:ext cx="176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5935A8-B426-4386-A7B5-423B9349173E}"/>
              </a:ext>
            </a:extLst>
          </p:cNvPr>
          <p:cNvSpPr/>
          <p:nvPr/>
        </p:nvSpPr>
        <p:spPr>
          <a:xfrm>
            <a:off x="7116103" y="218353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7330C-1F0E-41B7-8A6C-AC1D7B7528A0}"/>
              </a:ext>
            </a:extLst>
          </p:cNvPr>
          <p:cNvSpPr txBox="1"/>
          <p:nvPr/>
        </p:nvSpPr>
        <p:spPr>
          <a:xfrm>
            <a:off x="5122055" y="977900"/>
            <a:ext cx="2193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90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_x387545944">
            <a:extLst>
              <a:ext uri="{FF2B5EF4-FFF2-40B4-BE49-F238E27FC236}">
                <a16:creationId xmlns:a16="http://schemas.microsoft.com/office/drawing/2014/main" id="{366E7420-4A9F-424D-9D0E-BFBC243A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05" y="16958"/>
            <a:ext cx="2165963" cy="40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58A549-8A55-46B7-8A76-0AE3ED2CCC89}"/>
              </a:ext>
            </a:extLst>
          </p:cNvPr>
          <p:cNvSpPr txBox="1"/>
          <p:nvPr/>
        </p:nvSpPr>
        <p:spPr>
          <a:xfrm>
            <a:off x="5242201" y="258071"/>
            <a:ext cx="176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16FEDB-6377-4AF7-912C-03EBACC3DE37}"/>
              </a:ext>
            </a:extLst>
          </p:cNvPr>
          <p:cNvSpPr/>
          <p:nvPr/>
        </p:nvSpPr>
        <p:spPr>
          <a:xfrm>
            <a:off x="7116103" y="218353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E33BE-6821-4DAB-87F5-E12E93C18A28}"/>
              </a:ext>
            </a:extLst>
          </p:cNvPr>
          <p:cNvSpPr txBox="1"/>
          <p:nvPr/>
        </p:nvSpPr>
        <p:spPr>
          <a:xfrm>
            <a:off x="5122055" y="977900"/>
            <a:ext cx="2193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891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앉아있는, 테이블, 컴퓨터, 책이(가) 표시된 사진&#10;&#10;자동 생성된 설명">
            <a:extLst>
              <a:ext uri="{FF2B5EF4-FFF2-40B4-BE49-F238E27FC236}">
                <a16:creationId xmlns:a16="http://schemas.microsoft.com/office/drawing/2014/main" id="{4504DB85-44D9-4595-910D-89E923A80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8" b="54861"/>
          <a:stretch/>
        </p:blipFill>
        <p:spPr>
          <a:xfrm>
            <a:off x="1017760" y="1316461"/>
            <a:ext cx="2687839" cy="2660521"/>
          </a:xfrm>
          <a:prstGeom prst="rect">
            <a:avLst/>
          </a:prstGeom>
        </p:spPr>
      </p:pic>
      <p:pic>
        <p:nvPicPr>
          <p:cNvPr id="11" name="그림 10" descr="앉아있는, 테이블, 컴퓨터, 책이(가) 표시된 사진&#10;&#10;자동 생성된 설명">
            <a:extLst>
              <a:ext uri="{FF2B5EF4-FFF2-40B4-BE49-F238E27FC236}">
                <a16:creationId xmlns:a16="http://schemas.microsoft.com/office/drawing/2014/main" id="{DE8B6F22-8B97-4FF4-8F40-8CA4F8B6E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9"/>
          <a:stretch/>
        </p:blipFill>
        <p:spPr>
          <a:xfrm>
            <a:off x="3949936" y="1316461"/>
            <a:ext cx="2564029" cy="266052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44526768-FDCA-4543-9A64-7D747F166FBB}"/>
              </a:ext>
            </a:extLst>
          </p:cNvPr>
          <p:cNvSpPr/>
          <p:nvPr/>
        </p:nvSpPr>
        <p:spPr>
          <a:xfrm>
            <a:off x="1470161" y="2883642"/>
            <a:ext cx="883921" cy="179069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8AFAF8D6-9FA5-4146-95C0-D915DF852024}"/>
              </a:ext>
            </a:extLst>
          </p:cNvPr>
          <p:cNvSpPr/>
          <p:nvPr/>
        </p:nvSpPr>
        <p:spPr>
          <a:xfrm>
            <a:off x="1534931" y="3504672"/>
            <a:ext cx="883921" cy="179069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56FC9C60-14AE-42FE-AB64-F7389F6089F3}"/>
              </a:ext>
            </a:extLst>
          </p:cNvPr>
          <p:cNvSpPr/>
          <p:nvPr/>
        </p:nvSpPr>
        <p:spPr>
          <a:xfrm>
            <a:off x="1322523" y="3043111"/>
            <a:ext cx="295276" cy="163256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2BE39FE-57EC-4543-A80F-1A612A2162ED}"/>
              </a:ext>
            </a:extLst>
          </p:cNvPr>
          <p:cNvSpPr/>
          <p:nvPr/>
        </p:nvSpPr>
        <p:spPr>
          <a:xfrm>
            <a:off x="1360623" y="3195899"/>
            <a:ext cx="341948" cy="179069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86116F33-E671-4D14-BD54-82D1804B3161}"/>
              </a:ext>
            </a:extLst>
          </p:cNvPr>
          <p:cNvSpPr/>
          <p:nvPr/>
        </p:nvSpPr>
        <p:spPr>
          <a:xfrm>
            <a:off x="1446825" y="3813445"/>
            <a:ext cx="385286" cy="163537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1F81902B-8022-4DF5-BAE2-6AE9BBD7F547}"/>
              </a:ext>
            </a:extLst>
          </p:cNvPr>
          <p:cNvSpPr/>
          <p:nvPr/>
        </p:nvSpPr>
        <p:spPr>
          <a:xfrm>
            <a:off x="1446825" y="3664141"/>
            <a:ext cx="295276" cy="163256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BE955ED-1BE3-4635-B881-69C23678566E}"/>
              </a:ext>
            </a:extLst>
          </p:cNvPr>
          <p:cNvSpPr/>
          <p:nvPr/>
        </p:nvSpPr>
        <p:spPr>
          <a:xfrm>
            <a:off x="4576769" y="2449301"/>
            <a:ext cx="713325" cy="13335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508D2B79-C0B9-44FE-AC32-ECF2CC0DEEF9}"/>
              </a:ext>
            </a:extLst>
          </p:cNvPr>
          <p:cNvSpPr/>
          <p:nvPr/>
        </p:nvSpPr>
        <p:spPr>
          <a:xfrm>
            <a:off x="4443419" y="1444331"/>
            <a:ext cx="713325" cy="13335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6050A543-9EBF-47D3-8D48-533D269EF7DE}"/>
              </a:ext>
            </a:extLst>
          </p:cNvPr>
          <p:cNvSpPr/>
          <p:nvPr/>
        </p:nvSpPr>
        <p:spPr>
          <a:xfrm>
            <a:off x="4518625" y="1946816"/>
            <a:ext cx="713325" cy="13335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42C16BE2-01E4-42DA-A91D-EBEB8AD3C4A3}"/>
              </a:ext>
            </a:extLst>
          </p:cNvPr>
          <p:cNvSpPr/>
          <p:nvPr/>
        </p:nvSpPr>
        <p:spPr>
          <a:xfrm>
            <a:off x="4336205" y="1569790"/>
            <a:ext cx="259036" cy="13335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EA8C1BBA-4F91-4B2A-883B-4F36F6E028AD}"/>
              </a:ext>
            </a:extLst>
          </p:cNvPr>
          <p:cNvSpPr/>
          <p:nvPr/>
        </p:nvSpPr>
        <p:spPr>
          <a:xfrm>
            <a:off x="4393890" y="2080166"/>
            <a:ext cx="259036" cy="115806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84A28318-CE1C-4D3E-96AE-7AD9B62CB7B3}"/>
              </a:ext>
            </a:extLst>
          </p:cNvPr>
          <p:cNvSpPr/>
          <p:nvPr/>
        </p:nvSpPr>
        <p:spPr>
          <a:xfrm>
            <a:off x="4443419" y="2582651"/>
            <a:ext cx="262868" cy="12787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38325E2E-FF70-47AB-AE05-EBF874C443C7}"/>
              </a:ext>
            </a:extLst>
          </p:cNvPr>
          <p:cNvSpPr/>
          <p:nvPr/>
        </p:nvSpPr>
        <p:spPr>
          <a:xfrm>
            <a:off x="4465723" y="2708109"/>
            <a:ext cx="309744" cy="13576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CF291019-EE3D-4D9A-8046-C5826CB11730}"/>
              </a:ext>
            </a:extLst>
          </p:cNvPr>
          <p:cNvSpPr/>
          <p:nvPr/>
        </p:nvSpPr>
        <p:spPr>
          <a:xfrm>
            <a:off x="4397110" y="2201815"/>
            <a:ext cx="355486" cy="13576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D6F1EAC4-AB73-4213-94F6-4286A20872EE}"/>
              </a:ext>
            </a:extLst>
          </p:cNvPr>
          <p:cNvSpPr/>
          <p:nvPr/>
        </p:nvSpPr>
        <p:spPr>
          <a:xfrm>
            <a:off x="4340882" y="1696084"/>
            <a:ext cx="355486" cy="135761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5F64E9-B7B9-4727-BDCF-80EE47174B9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964E8D-0B58-4A1E-B203-57A1C6E1989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43398-C644-43A0-B151-5DFFEC2F24FE}"/>
              </a:ext>
            </a:extLst>
          </p:cNvPr>
          <p:cNvSpPr txBox="1"/>
          <p:nvPr/>
        </p:nvSpPr>
        <p:spPr>
          <a:xfrm>
            <a:off x="801235" y="691037"/>
            <a:ext cx="571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빈칸 정답 </a:t>
            </a:r>
          </a:p>
        </p:txBody>
      </p:sp>
    </p:spTree>
    <p:extLst>
      <p:ext uri="{BB962C8B-B14F-4D97-AF65-F5344CB8AC3E}">
        <p14:creationId xmlns:p14="http://schemas.microsoft.com/office/powerpoint/2010/main" val="1589424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781BB8-8374-4CA8-95F1-86A24904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1414833"/>
            <a:ext cx="2295942" cy="994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4723C0-BD44-461A-AE5D-C7059788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091" y="2598580"/>
            <a:ext cx="2176885" cy="10307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0E9C03-B585-4CA3-8FB6-513DCFDC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70" y="2680175"/>
            <a:ext cx="2220374" cy="10047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0DC103-872F-4E68-815D-D58010AE2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958" y="1409193"/>
            <a:ext cx="2176885" cy="9851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CABD41-EF60-43F2-A485-40D86B274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448" y="1430959"/>
            <a:ext cx="2176885" cy="9851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93D8BE-67A6-419F-B596-57C39F02A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191" y="2540363"/>
            <a:ext cx="2097439" cy="9931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EA80B9-0C67-4375-90A3-198FF0932C03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6B2BB0-E9EA-4131-80E7-495ECECF1E1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3A9A5-5B4F-4D1E-9799-9BF2A6057C0D}"/>
              </a:ext>
            </a:extLst>
          </p:cNvPr>
          <p:cNvSpPr txBox="1"/>
          <p:nvPr/>
        </p:nvSpPr>
        <p:spPr>
          <a:xfrm>
            <a:off x="0" y="854789"/>
            <a:ext cx="257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장면의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독수리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025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305481" y="1924187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어떻게 구성되어 동작하는지 친구에게 설명해봅시다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1170714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FADA6-BB8F-4B00-9632-21C427D5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19" y="2996119"/>
            <a:ext cx="1118681" cy="1118681"/>
          </a:xfrm>
          <a:prstGeom prst="rect">
            <a:avLst/>
          </a:prstGeom>
        </p:spPr>
      </p:pic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9385D785-CBBC-49D6-96C5-FC546DC7CBAE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43637D-6640-4CFC-9CE3-E6E2F39EEEE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7E1D-9AA6-4607-B80F-B438E4573A56}"/>
              </a:ext>
            </a:extLst>
          </p:cNvPr>
          <p:cNvSpPr txBox="1"/>
          <p:nvPr/>
        </p:nvSpPr>
        <p:spPr>
          <a:xfrm>
            <a:off x="553673" y="438976"/>
            <a:ext cx="620785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얼굴 인식 기술이 가져올 수 있는 </a:t>
            </a: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830B1-4DF8-4FD2-81F6-9F5AD6B2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0016" y="88703"/>
            <a:ext cx="652272" cy="652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110B9F-46CE-41A9-98E9-E1681405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963" l="1795" r="97109">
                        <a14:foregroundMark x1="15952" y1="19815" x2="14955" y2="30185"/>
                        <a14:foregroundMark x1="18644" y1="14444" x2="20140" y2="19259"/>
                        <a14:foregroundMark x1="14257" y1="15370" x2="12762" y2="17593"/>
                        <a14:foregroundMark x1="19442" y1="15741" x2="20738" y2="21852"/>
                        <a14:foregroundMark x1="16351" y1="12037" x2="13958" y2="12778"/>
                        <a14:foregroundMark x1="14357" y1="12222" x2="16451" y2="11111"/>
                        <a14:foregroundMark x1="21635" y1="25741" x2="21500" y2="26619"/>
                        <a14:foregroundMark x1="6481" y1="68889" x2="7178" y2="71296"/>
                        <a14:foregroundMark x1="3823" y1="74028" x2="3888" y2="80370"/>
                        <a14:foregroundMark x1="3789" y1="70741" x2="3811" y2="72883"/>
                        <a14:foregroundMark x1="2193" y1="69815" x2="1894" y2="81296"/>
                        <a14:foregroundMark x1="3190" y1="65741" x2="4088" y2="68704"/>
                        <a14:foregroundMark x1="3091" y1="64630" x2="4287" y2="67593"/>
                        <a14:foregroundMark x1="3490" y1="84074" x2="3390" y2="92593"/>
                        <a14:foregroundMark x1="9771" y1="85741" x2="11565" y2="97963"/>
                        <a14:foregroundMark x1="19442" y1="14074" x2="21037" y2="20000"/>
                        <a14:foregroundMark x1="54636" y1="57778" x2="54636" y2="57778"/>
                        <a14:foregroundMark x1="55334" y1="59630" x2="55135" y2="60000"/>
                        <a14:foregroundMark x1="54835" y1="58333" x2="54835" y2="58333"/>
                        <a14:foregroundMark x1="54835" y1="56852" x2="54835" y2="56852"/>
                        <a14:foregroundMark x1="54935" y1="57778" x2="54935" y2="57778"/>
                        <a14:foregroundMark x1="54835" y1="58333" x2="54736" y2="60185"/>
                        <a14:foregroundMark x1="54935" y1="57407" x2="54935" y2="58148"/>
                        <a14:foregroundMark x1="54935" y1="57963" x2="54935" y2="57963"/>
                        <a14:foregroundMark x1="54935" y1="57963" x2="54935" y2="58333"/>
                        <a14:foregroundMark x1="57029" y1="57593" x2="57029" y2="59074"/>
                        <a14:foregroundMark x1="52742" y1="57963" x2="52742" y2="59259"/>
                        <a14:foregroundMark x1="64008" y1="57593" x2="63908" y2="59815"/>
                        <a14:foregroundMark x1="59422" y1="57037" x2="59422" y2="59074"/>
                        <a14:foregroundMark x1="61316" y1="61296" x2="61715" y2="61667"/>
                        <a14:foregroundMark x1="61316" y1="61111" x2="61316" y2="61111"/>
                        <a14:foregroundMark x1="61416" y1="61481" x2="61416" y2="61481"/>
                        <a14:foregroundMark x1="61216" y1="61481" x2="61216" y2="61481"/>
                        <a14:foregroundMark x1="61216" y1="61481" x2="62114" y2="61481"/>
                        <a14:foregroundMark x1="77268" y1="37407" x2="77368" y2="47778"/>
                        <a14:foregroundMark x1="75872" y1="36296" x2="75972" y2="37407"/>
                        <a14:foregroundMark x1="78963" y1="39444" x2="78465" y2="41481"/>
                        <a14:foregroundMark x1="76869" y1="45370" x2="76869" y2="52222"/>
                        <a14:foregroundMark x1="75573" y1="46111" x2="74975" y2="55370"/>
                        <a14:foregroundMark x1="75075" y1="47037" x2="75573" y2="62407"/>
                        <a14:foregroundMark x1="79063" y1="34259" x2="79063" y2="35741"/>
                        <a14:foregroundMark x1="79960" y1="26296" x2="82353" y2="28889"/>
                        <a14:foregroundMark x1="82552" y1="42593" x2="83749" y2="54630"/>
                        <a14:foregroundMark x1="83051" y1="37037" x2="84845" y2="45185"/>
                        <a14:foregroundMark x1="85344" y1="44815" x2="86839" y2="53889"/>
                        <a14:foregroundMark x1="86241" y1="48333" x2="86341" y2="67407"/>
                        <a14:foregroundMark x1="83649" y1="62407" x2="80459" y2="68148"/>
                        <a14:foregroundMark x1="72981" y1="61111" x2="73081" y2="64444"/>
                        <a14:foregroundMark x1="69492" y1="83333" x2="67398" y2="88333"/>
                        <a14:foregroundMark x1="65703" y1="85000" x2="66102" y2="94259"/>
                        <a14:foregroundMark x1="85244" y1="76296" x2="87338" y2="75185"/>
                        <a14:foregroundMark x1="88136" y1="71481" x2="88833" y2="76667"/>
                        <a14:foregroundMark x1="78365" y1="42778" x2="78963" y2="43704"/>
                        <a14:foregroundMark x1="77468" y1="25741" x2="77866" y2="27407"/>
                        <a14:foregroundMark x1="89432" y1="74444" x2="90927" y2="79074"/>
                        <a14:foregroundMark x1="74975" y1="42037" x2="75673" y2="42963"/>
                        <a14:foregroundMark x1="96810" y1="70185" x2="97109" y2="75556"/>
                        <a14:foregroundMark x1="43170" y1="75000" x2="45862" y2="77963"/>
                        <a14:foregroundMark x1="42772" y1="75000" x2="43569" y2="76852"/>
                        <a14:foregroundMark x1="46261" y1="76481" x2="47258" y2="78519"/>
                        <a14:foregroundMark x1="4654" y1="74283" x2="4686" y2="75000"/>
                        <a14:foregroundMark x1="4487" y1="70556" x2="4602" y2="73126"/>
                        <a14:backgroundMark x1="47657" y1="52593" x2="47657" y2="52593"/>
                        <a14:backgroundMark x1="47757" y1="53704" x2="47757" y2="53704"/>
                        <a14:backgroundMark x1="47159" y1="53148" x2="48853" y2="55556"/>
                        <a14:backgroundMark x1="46361" y1="53148" x2="49153" y2="55926"/>
                        <a14:backgroundMark x1="48754" y1="54259" x2="50622" y2="58596"/>
                        <a14:backgroundMark x1="26421" y1="35000" x2="29511" y2="42778"/>
                        <a14:backgroundMark x1="23430" y1="29444" x2="25723" y2="34259"/>
                        <a14:backgroundMark x1="23131" y1="28333" x2="22931" y2="30741"/>
                        <a14:backgroundMark x1="28913" y1="34074" x2="32901" y2="42593"/>
                        <a14:backgroundMark x1="26421" y1="34259" x2="30808" y2="40000"/>
                        <a14:backgroundMark x1="26520" y1="32407" x2="30110" y2="39074"/>
                        <a14:backgroundMark x1="29611" y1="37222" x2="40877" y2="50000"/>
                        <a14:backgroundMark x1="40778" y1="50185" x2="43968" y2="51111"/>
                        <a14:backgroundMark x1="44068" y1="53519" x2="45563" y2="54074"/>
                        <a14:backgroundMark x1="42572" y1="51111" x2="47358" y2="54630"/>
                        <a14:backgroundMark x1="42473" y1="52222" x2="45364" y2="54074"/>
                        <a14:backgroundMark x1="22134" y1="27407" x2="22134" y2="27407"/>
                        <a14:backgroundMark x1="22134" y1="26852" x2="22034" y2="27778"/>
                        <a14:backgroundMark x1="61216" y1="56481" x2="61216" y2="56481"/>
                        <a14:backgroundMark x1="61216" y1="59444" x2="61216" y2="59444"/>
                        <a14:backgroundMark x1="61559" y1="59074" x2="61615" y2="60370"/>
                        <a14:backgroundMark x1="61416" y1="55741" x2="61472" y2="57037"/>
                        <a14:backgroundMark x1="61715" y1="54630" x2="62014" y2="57407"/>
                        <a14:backgroundMark x1="61316" y1="59630" x2="61614" y2="60322"/>
                        <a14:backgroundMark x1="80259" y1="36852" x2="80259" y2="36852"/>
                        <a14:backgroundMark x1="62512" y1="74815" x2="62213" y2="77407"/>
                        <a14:backgroundMark x1="61615" y1="76481" x2="61615" y2="81481"/>
                        <a14:backgroundMark x1="58524" y1="73704" x2="58923" y2="73889"/>
                        <a14:backgroundMark x1="62911" y1="74074" x2="64706" y2="73889"/>
                        <a14:backgroundMark x1="66401" y1="73704" x2="66700" y2="73704"/>
                        <a14:backgroundMark x1="69392" y1="73704" x2="69392" y2="73704"/>
                        <a14:backgroundMark x1="71785" y1="73519" x2="71785" y2="73519"/>
                        <a14:backgroundMark x1="73180" y1="73704" x2="70788" y2="74259"/>
                        <a14:backgroundMark x1="73579" y1="73333" x2="74676" y2="73704"/>
                        <a14:backgroundMark x1="79761" y1="73333" x2="82752" y2="73333"/>
                        <a14:backgroundMark x1="5882" y1="73519" x2="5783" y2="74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456" y="2345805"/>
            <a:ext cx="3285744" cy="17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11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7013" y="1173559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5094" y="1959445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03337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3050539" y="806116"/>
            <a:ext cx="12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탐색이란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5A34B-8D60-49BE-B828-DA2401F6FB1E}"/>
              </a:ext>
            </a:extLst>
          </p:cNvPr>
          <p:cNvSpPr txBox="1"/>
          <p:nvPr/>
        </p:nvSpPr>
        <p:spPr>
          <a:xfrm>
            <a:off x="964833" y="1857345"/>
            <a:ext cx="5385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kern="0" spc="0" dirty="0"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여러 개의 후보들 중에서 더 좋은 것을 찾는 것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7592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701561" y="676360"/>
            <a:ext cx="39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사람과 인공지능의 협업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373DB-D131-446C-87CD-984E1FAEA1D3}"/>
              </a:ext>
            </a:extLst>
          </p:cNvPr>
          <p:cNvSpPr txBox="1"/>
          <p:nvPr/>
        </p:nvSpPr>
        <p:spPr>
          <a:xfrm>
            <a:off x="2264326" y="2992979"/>
            <a:ext cx="2611278" cy="33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https://tv.naver.com/v/3137001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659155-F2FA-4072-9C9B-453CCCD0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70" y="1311531"/>
            <a:ext cx="4013860" cy="15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0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470540" y="1872734"/>
            <a:ext cx="437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인공지능이 어떻게 활용되고 있나요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192470" y="1734234"/>
            <a:ext cx="493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제시된 사례 외에 인공지능이 사람과 함께 협업할 수 있는 분야는 또 어떤 것이 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320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377795" y="1734234"/>
            <a:ext cx="655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나를 도와주며 협업하는 미래 인공지능 사회의 모습을 상상하여 그림을 그리고 발표해봅시다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07D9C-4886-43ED-8C7B-E3F4227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6" y="2744537"/>
            <a:ext cx="1370263" cy="13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7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65569" y="1734234"/>
            <a:ext cx="698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사람과 인공지능의 협업 관계에 대한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자신의 생각을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72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89975"/>
              </p:ext>
            </p:extLst>
          </p:nvPr>
        </p:nvGraphicFramePr>
        <p:xfrm>
          <a:off x="204403" y="1865209"/>
          <a:ext cx="6906395" cy="144166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탐색 알고리즘이 무엇인지 알고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탐색으로 문제를 해결할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논리적 추론이 무엇인지 알고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논리적 추론으로 문제를 해결할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사람과 인공지능의 협업에 대한 자신의 의견을 이야기할 수 있다</a:t>
                      </a:r>
                      <a:r>
                        <a:rPr lang="en-US" altLang="ko-KR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731628" y="1011127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" y="726885"/>
            <a:ext cx="603526" cy="6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EAE65-F97A-4FA7-9E6C-195F746D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문제상황이란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87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3064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(1)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28EE1-9101-47F4-8E3B-86019DA314E3}"/>
              </a:ext>
            </a:extLst>
          </p:cNvPr>
          <p:cNvSpPr txBox="1"/>
          <p:nvPr/>
        </p:nvSpPr>
        <p:spPr>
          <a:xfrm>
            <a:off x="2788205" y="806116"/>
            <a:ext cx="17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문제상황이란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FCEAAE-9121-4AAD-AAF3-C4009B85CD4C}"/>
              </a:ext>
            </a:extLst>
          </p:cNvPr>
          <p:cNvSpPr txBox="1"/>
          <p:nvPr/>
        </p:nvSpPr>
        <p:spPr>
          <a:xfrm>
            <a:off x="676761" y="1314563"/>
            <a:ext cx="5961677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내가 원하는 모습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목표 상태</a:t>
            </a:r>
            <a:r>
              <a:rPr lang="en-US" altLang="ko-KR" sz="2000" b="1" kern="0" spc="0" dirty="0">
                <a:solidFill>
                  <a:srgbClr val="FF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5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10835</TotalTime>
  <Words>4438</Words>
  <Application>Microsoft Office PowerPoint</Application>
  <PresentationFormat>사용자 지정</PresentationFormat>
  <Paragraphs>681</Paragraphs>
  <Slides>77</Slides>
  <Notes>74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Helvetica</vt:lpstr>
      <vt:lpstr>Calibri</vt:lpstr>
      <vt:lpstr>Arial</vt:lpstr>
      <vt:lpstr>나눔스퀘어라운드 Bold</vt:lpstr>
      <vt:lpstr>함초롬바탕</vt:lpstr>
      <vt:lpstr>Wingdings</vt:lpstr>
      <vt:lpstr>나눔스퀘어라운드 ExtraBold</vt:lpstr>
      <vt:lpstr>Calibri Light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284</cp:revision>
  <dcterms:created xsi:type="dcterms:W3CDTF">2020-06-05T01:31:14Z</dcterms:created>
  <dcterms:modified xsi:type="dcterms:W3CDTF">2020-10-30T05:37:10Z</dcterms:modified>
</cp:coreProperties>
</file>